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8" r:id="rId6"/>
    <p:sldId id="265" r:id="rId7"/>
    <p:sldId id="267" r:id="rId8"/>
    <p:sldId id="260" r:id="rId9"/>
    <p:sldId id="261" r:id="rId10"/>
    <p:sldId id="262" r:id="rId11"/>
    <p:sldId id="269" r:id="rId12"/>
    <p:sldId id="270" r:id="rId13"/>
    <p:sldId id="272" r:id="rId14"/>
    <p:sldId id="273" r:id="rId15"/>
    <p:sldId id="263" r:id="rId16"/>
    <p:sldId id="264" r:id="rId17"/>
    <p:sldId id="274" r:id="rId1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94719"/>
  </p:normalViewPr>
  <p:slideViewPr>
    <p:cSldViewPr snapToGrid="0">
      <p:cViewPr varScale="1">
        <p:scale>
          <a:sx n="184" d="100"/>
          <a:sy n="184" d="100"/>
        </p:scale>
        <p:origin x="17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92"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73"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Google Shape;54;p13"/>
          <p:cNvSpPr txBox="1">
            <a:spLocks noGrp="1"/>
          </p:cNvSpPr>
          <p:nvPr>
            <p:ph type="ctrTitle"/>
          </p:nvPr>
        </p:nvSpPr>
        <p:spPr>
          <a:xfrm>
            <a:off x="311707" y="744575"/>
            <a:ext cx="8520602" cy="2052599"/>
          </a:xfrm>
          <a:prstGeom prst="rect">
            <a:avLst/>
          </a:prstGeom>
        </p:spPr>
        <p:txBody>
          <a:bodyPr/>
          <a:lstStyle/>
          <a:p>
            <a:r>
              <a:t>Assignment 1 Writeup</a:t>
            </a:r>
          </a:p>
        </p:txBody>
      </p:sp>
      <p:sp>
        <p:nvSpPr>
          <p:cNvPr id="110" name="Google Shape;55;p13"/>
          <p:cNvSpPr txBox="1">
            <a:spLocks noGrp="1"/>
          </p:cNvSpPr>
          <p:nvPr>
            <p:ph type="subTitle" sz="quarter" idx="1"/>
          </p:nvPr>
        </p:nvSpPr>
        <p:spPr>
          <a:xfrm>
            <a:off x="311699" y="2834125"/>
            <a:ext cx="8520602" cy="792601"/>
          </a:xfrm>
          <a:prstGeom prst="rect">
            <a:avLst/>
          </a:prstGeom>
        </p:spPr>
        <p:txBody>
          <a:bodyPr>
            <a:normAutofit/>
          </a:bodyPr>
          <a:lstStyle/>
          <a:p>
            <a:pPr marL="0" indent="0" defTabSz="850391">
              <a:defRPr sz="1488"/>
            </a:pPr>
            <a:r>
              <a:rPr dirty="0"/>
              <a:t>Name:</a:t>
            </a:r>
            <a:r>
              <a:rPr lang="en-US" dirty="0"/>
              <a:t> Willie Zeng</a:t>
            </a:r>
            <a:endParaRPr dirty="0"/>
          </a:p>
          <a:p>
            <a:pPr marL="0" indent="0" defTabSz="850391">
              <a:defRPr sz="1488"/>
            </a:pPr>
            <a:r>
              <a:rPr dirty="0"/>
              <a:t>GT Email:</a:t>
            </a:r>
            <a:r>
              <a:rPr lang="en-US" dirty="0"/>
              <a:t>  wzeng40@gatech.edu</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oogle Shape;91;p19"/>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t>2. Regularization</a:t>
            </a:r>
          </a:p>
        </p:txBody>
      </p:sp>
      <p:sp>
        <p:nvSpPr>
          <p:cNvPr id="129" name="Google Shape;92;p19"/>
          <p:cNvSpPr txBox="1">
            <a:spLocks noGrp="1"/>
          </p:cNvSpPr>
          <p:nvPr>
            <p:ph type="body" idx="1"/>
          </p:nvPr>
        </p:nvSpPr>
        <p:spPr>
          <a:xfrm>
            <a:off x="311699" y="1152475"/>
            <a:ext cx="8520602" cy="3416400"/>
          </a:xfrm>
          <a:prstGeom prst="rect">
            <a:avLst/>
          </a:prstGeom>
        </p:spPr>
        <p:txBody>
          <a:bodyPr/>
          <a:lstStyle>
            <a:lvl1pPr marL="0" indent="0">
              <a:buSzTx/>
              <a:buNone/>
            </a:lvl1pPr>
          </a:lstStyle>
          <a:p>
            <a:r>
              <a:rPr dirty="0"/>
              <a:t>Plot the learning curves</a:t>
            </a:r>
            <a:r>
              <a:rPr lang="en-US" dirty="0"/>
              <a:t> using the regularization coefficients from the previous slide</a:t>
            </a:r>
            <a:r>
              <a:rPr dirty="0"/>
              <a:t> and put </a:t>
            </a:r>
            <a:r>
              <a:rPr lang="en-US" dirty="0"/>
              <a:t>them</a:t>
            </a:r>
            <a:r>
              <a:rPr dirty="0"/>
              <a:t> below</a:t>
            </a:r>
            <a:r>
              <a:rPr lang="en-US" dirty="0"/>
              <a:t> (you may add additional slides if needed).</a:t>
            </a:r>
            <a:endParaRPr dirty="0"/>
          </a:p>
        </p:txBody>
      </p:sp>
      <p:sp>
        <p:nvSpPr>
          <p:cNvPr id="4" name="TextBox 3">
            <a:extLst>
              <a:ext uri="{FF2B5EF4-FFF2-40B4-BE49-F238E27FC236}">
                <a16:creationId xmlns:a16="http://schemas.microsoft.com/office/drawing/2014/main" id="{D3AFDD08-D14D-EC4B-8A7E-9580027D228B}"/>
              </a:ext>
            </a:extLst>
          </p:cNvPr>
          <p:cNvSpPr txBox="1"/>
          <p:nvPr/>
        </p:nvSpPr>
        <p:spPr>
          <a:xfrm>
            <a:off x="2570018" y="4745182"/>
            <a:ext cx="237605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Arial"/>
              </a:rPr>
              <a:t>Figure 5: alpha=1</a:t>
            </a:r>
          </a:p>
        </p:txBody>
      </p:sp>
      <p:pic>
        <p:nvPicPr>
          <p:cNvPr id="6" name="Picture 5">
            <a:extLst>
              <a:ext uri="{FF2B5EF4-FFF2-40B4-BE49-F238E27FC236}">
                <a16:creationId xmlns:a16="http://schemas.microsoft.com/office/drawing/2014/main" id="{A7D8094E-B297-B54F-AC04-1572E55D6615}"/>
              </a:ext>
            </a:extLst>
          </p:cNvPr>
          <p:cNvPicPr>
            <a:picLocks noChangeAspect="1"/>
          </p:cNvPicPr>
          <p:nvPr/>
        </p:nvPicPr>
        <p:blipFill>
          <a:blip r:embed="rId2"/>
          <a:stretch>
            <a:fillRect/>
          </a:stretch>
        </p:blipFill>
        <p:spPr>
          <a:xfrm>
            <a:off x="311699" y="1944884"/>
            <a:ext cx="3671454" cy="2753591"/>
          </a:xfrm>
          <a:prstGeom prst="rect">
            <a:avLst/>
          </a:prstGeom>
        </p:spPr>
      </p:pic>
      <p:pic>
        <p:nvPicPr>
          <p:cNvPr id="7" name="Picture 6">
            <a:extLst>
              <a:ext uri="{FF2B5EF4-FFF2-40B4-BE49-F238E27FC236}">
                <a16:creationId xmlns:a16="http://schemas.microsoft.com/office/drawing/2014/main" id="{E60348D4-AB41-B947-B21C-C473CF70000E}"/>
              </a:ext>
            </a:extLst>
          </p:cNvPr>
          <p:cNvPicPr>
            <a:picLocks noChangeAspect="1"/>
          </p:cNvPicPr>
          <p:nvPr/>
        </p:nvPicPr>
        <p:blipFill>
          <a:blip r:embed="rId3"/>
          <a:stretch>
            <a:fillRect/>
          </a:stretch>
        </p:blipFill>
        <p:spPr>
          <a:xfrm>
            <a:off x="4301837" y="1979755"/>
            <a:ext cx="3624960" cy="271872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096D-1DD1-DB4A-BA7B-6AE040880B72}"/>
              </a:ext>
            </a:extLst>
          </p:cNvPr>
          <p:cNvSpPr>
            <a:spLocks noGrp="1"/>
          </p:cNvSpPr>
          <p:nvPr>
            <p:ph type="title"/>
          </p:nvPr>
        </p:nvSpPr>
        <p:spPr/>
        <p:txBody>
          <a:bodyPr>
            <a:normAutofit fontScale="90000"/>
          </a:bodyPr>
          <a:lstStyle/>
          <a:p>
            <a:r>
              <a:rPr lang="en-US" dirty="0"/>
              <a:t>Regularization</a:t>
            </a:r>
          </a:p>
        </p:txBody>
      </p:sp>
      <p:sp>
        <p:nvSpPr>
          <p:cNvPr id="6" name="Rectangle 5">
            <a:extLst>
              <a:ext uri="{FF2B5EF4-FFF2-40B4-BE49-F238E27FC236}">
                <a16:creationId xmlns:a16="http://schemas.microsoft.com/office/drawing/2014/main" id="{B3352C74-E08C-3C4D-98E5-FE1FD69CD558}"/>
              </a:ext>
            </a:extLst>
          </p:cNvPr>
          <p:cNvSpPr/>
          <p:nvPr/>
        </p:nvSpPr>
        <p:spPr>
          <a:xfrm>
            <a:off x="3469832" y="4219814"/>
            <a:ext cx="1923925" cy="307777"/>
          </a:xfrm>
          <a:prstGeom prst="rect">
            <a:avLst/>
          </a:prstGeom>
        </p:spPr>
        <p:txBody>
          <a:bodyPr wrap="none">
            <a:spAutoFit/>
          </a:bodyPr>
          <a:lstStyle/>
          <a:p>
            <a:r>
              <a:rPr lang="en-US" dirty="0"/>
              <a:t>Figure 6: alpha=1e^-1</a:t>
            </a:r>
          </a:p>
        </p:txBody>
      </p:sp>
      <p:pic>
        <p:nvPicPr>
          <p:cNvPr id="7" name="Picture 6">
            <a:extLst>
              <a:ext uri="{FF2B5EF4-FFF2-40B4-BE49-F238E27FC236}">
                <a16:creationId xmlns:a16="http://schemas.microsoft.com/office/drawing/2014/main" id="{DB66EC9A-812E-2A48-89B4-08A4F465F154}"/>
              </a:ext>
            </a:extLst>
          </p:cNvPr>
          <p:cNvPicPr>
            <a:picLocks noChangeAspect="1"/>
          </p:cNvPicPr>
          <p:nvPr/>
        </p:nvPicPr>
        <p:blipFill>
          <a:blip r:embed="rId2"/>
          <a:stretch>
            <a:fillRect/>
          </a:stretch>
        </p:blipFill>
        <p:spPr>
          <a:xfrm>
            <a:off x="311699" y="1047750"/>
            <a:ext cx="4064000" cy="3048000"/>
          </a:xfrm>
          <a:prstGeom prst="rect">
            <a:avLst/>
          </a:prstGeom>
        </p:spPr>
      </p:pic>
      <p:pic>
        <p:nvPicPr>
          <p:cNvPr id="8" name="Picture 7">
            <a:extLst>
              <a:ext uri="{FF2B5EF4-FFF2-40B4-BE49-F238E27FC236}">
                <a16:creationId xmlns:a16="http://schemas.microsoft.com/office/drawing/2014/main" id="{E3CA8142-9D39-8C49-925D-1AA9C3ADFC16}"/>
              </a:ext>
            </a:extLst>
          </p:cNvPr>
          <p:cNvPicPr>
            <a:picLocks noChangeAspect="1"/>
          </p:cNvPicPr>
          <p:nvPr/>
        </p:nvPicPr>
        <p:blipFill>
          <a:blip r:embed="rId3"/>
          <a:stretch>
            <a:fillRect/>
          </a:stretch>
        </p:blipFill>
        <p:spPr>
          <a:xfrm>
            <a:off x="4431794" y="1047750"/>
            <a:ext cx="4064000" cy="3048000"/>
          </a:xfrm>
          <a:prstGeom prst="rect">
            <a:avLst/>
          </a:prstGeom>
        </p:spPr>
      </p:pic>
    </p:spTree>
    <p:extLst>
      <p:ext uri="{BB962C8B-B14F-4D97-AF65-F5344CB8AC3E}">
        <p14:creationId xmlns:p14="http://schemas.microsoft.com/office/powerpoint/2010/main" val="42306266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096D-1DD1-DB4A-BA7B-6AE040880B72}"/>
              </a:ext>
            </a:extLst>
          </p:cNvPr>
          <p:cNvSpPr>
            <a:spLocks noGrp="1"/>
          </p:cNvSpPr>
          <p:nvPr>
            <p:ph type="title"/>
          </p:nvPr>
        </p:nvSpPr>
        <p:spPr/>
        <p:txBody>
          <a:bodyPr>
            <a:normAutofit fontScale="90000"/>
          </a:bodyPr>
          <a:lstStyle/>
          <a:p>
            <a:r>
              <a:rPr lang="en-US" dirty="0"/>
              <a:t>Regularization</a:t>
            </a:r>
          </a:p>
        </p:txBody>
      </p:sp>
      <p:sp>
        <p:nvSpPr>
          <p:cNvPr id="6" name="Rectangle 5">
            <a:extLst>
              <a:ext uri="{FF2B5EF4-FFF2-40B4-BE49-F238E27FC236}">
                <a16:creationId xmlns:a16="http://schemas.microsoft.com/office/drawing/2014/main" id="{B3352C74-E08C-3C4D-98E5-FE1FD69CD558}"/>
              </a:ext>
            </a:extLst>
          </p:cNvPr>
          <p:cNvSpPr/>
          <p:nvPr/>
        </p:nvSpPr>
        <p:spPr>
          <a:xfrm>
            <a:off x="3469832" y="4219814"/>
            <a:ext cx="1923925" cy="307777"/>
          </a:xfrm>
          <a:prstGeom prst="rect">
            <a:avLst/>
          </a:prstGeom>
        </p:spPr>
        <p:txBody>
          <a:bodyPr wrap="none">
            <a:spAutoFit/>
          </a:bodyPr>
          <a:lstStyle/>
          <a:p>
            <a:r>
              <a:rPr lang="en-US" dirty="0"/>
              <a:t>Figure 7: alpha=1e^-2</a:t>
            </a:r>
          </a:p>
        </p:txBody>
      </p:sp>
      <p:pic>
        <p:nvPicPr>
          <p:cNvPr id="3" name="Picture 2">
            <a:extLst>
              <a:ext uri="{FF2B5EF4-FFF2-40B4-BE49-F238E27FC236}">
                <a16:creationId xmlns:a16="http://schemas.microsoft.com/office/drawing/2014/main" id="{8AFA8561-AB50-3147-8A50-97A2E1292D68}"/>
              </a:ext>
            </a:extLst>
          </p:cNvPr>
          <p:cNvPicPr>
            <a:picLocks noChangeAspect="1"/>
          </p:cNvPicPr>
          <p:nvPr/>
        </p:nvPicPr>
        <p:blipFill>
          <a:blip r:embed="rId2"/>
          <a:stretch>
            <a:fillRect/>
          </a:stretch>
        </p:blipFill>
        <p:spPr>
          <a:xfrm>
            <a:off x="579581" y="1094770"/>
            <a:ext cx="4064000" cy="3048000"/>
          </a:xfrm>
          <a:prstGeom prst="rect">
            <a:avLst/>
          </a:prstGeom>
        </p:spPr>
      </p:pic>
      <p:pic>
        <p:nvPicPr>
          <p:cNvPr id="7" name="Picture 6">
            <a:extLst>
              <a:ext uri="{FF2B5EF4-FFF2-40B4-BE49-F238E27FC236}">
                <a16:creationId xmlns:a16="http://schemas.microsoft.com/office/drawing/2014/main" id="{9A76B047-D872-2549-BA4C-37084A9B1F39}"/>
              </a:ext>
            </a:extLst>
          </p:cNvPr>
          <p:cNvPicPr>
            <a:picLocks noChangeAspect="1"/>
          </p:cNvPicPr>
          <p:nvPr/>
        </p:nvPicPr>
        <p:blipFill>
          <a:blip r:embed="rId3"/>
          <a:stretch>
            <a:fillRect/>
          </a:stretch>
        </p:blipFill>
        <p:spPr>
          <a:xfrm>
            <a:off x="4401496" y="1047750"/>
            <a:ext cx="4064000" cy="3048000"/>
          </a:xfrm>
          <a:prstGeom prst="rect">
            <a:avLst/>
          </a:prstGeom>
        </p:spPr>
      </p:pic>
    </p:spTree>
    <p:extLst>
      <p:ext uri="{BB962C8B-B14F-4D97-AF65-F5344CB8AC3E}">
        <p14:creationId xmlns:p14="http://schemas.microsoft.com/office/powerpoint/2010/main" val="17337522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096D-1DD1-DB4A-BA7B-6AE040880B72}"/>
              </a:ext>
            </a:extLst>
          </p:cNvPr>
          <p:cNvSpPr>
            <a:spLocks noGrp="1"/>
          </p:cNvSpPr>
          <p:nvPr>
            <p:ph type="title"/>
          </p:nvPr>
        </p:nvSpPr>
        <p:spPr/>
        <p:txBody>
          <a:bodyPr>
            <a:normAutofit fontScale="90000"/>
          </a:bodyPr>
          <a:lstStyle/>
          <a:p>
            <a:r>
              <a:rPr lang="en-US" dirty="0"/>
              <a:t>Regularization</a:t>
            </a:r>
          </a:p>
        </p:txBody>
      </p:sp>
      <p:sp>
        <p:nvSpPr>
          <p:cNvPr id="6" name="Rectangle 5">
            <a:extLst>
              <a:ext uri="{FF2B5EF4-FFF2-40B4-BE49-F238E27FC236}">
                <a16:creationId xmlns:a16="http://schemas.microsoft.com/office/drawing/2014/main" id="{B3352C74-E08C-3C4D-98E5-FE1FD69CD558}"/>
              </a:ext>
            </a:extLst>
          </p:cNvPr>
          <p:cNvSpPr/>
          <p:nvPr/>
        </p:nvSpPr>
        <p:spPr>
          <a:xfrm>
            <a:off x="3469832" y="4219814"/>
            <a:ext cx="1923925" cy="307777"/>
          </a:xfrm>
          <a:prstGeom prst="rect">
            <a:avLst/>
          </a:prstGeom>
        </p:spPr>
        <p:txBody>
          <a:bodyPr wrap="none">
            <a:spAutoFit/>
          </a:bodyPr>
          <a:lstStyle/>
          <a:p>
            <a:r>
              <a:rPr lang="en-US" dirty="0"/>
              <a:t>Figure 8: alpha=1e^-3</a:t>
            </a:r>
          </a:p>
        </p:txBody>
      </p:sp>
      <p:pic>
        <p:nvPicPr>
          <p:cNvPr id="4" name="Picture 3">
            <a:extLst>
              <a:ext uri="{FF2B5EF4-FFF2-40B4-BE49-F238E27FC236}">
                <a16:creationId xmlns:a16="http://schemas.microsoft.com/office/drawing/2014/main" id="{EFF49CDE-A190-214D-A83F-40E2E4EBAD4E}"/>
              </a:ext>
            </a:extLst>
          </p:cNvPr>
          <p:cNvPicPr>
            <a:picLocks noChangeAspect="1"/>
          </p:cNvPicPr>
          <p:nvPr/>
        </p:nvPicPr>
        <p:blipFill>
          <a:blip r:embed="rId2"/>
          <a:stretch>
            <a:fillRect/>
          </a:stretch>
        </p:blipFill>
        <p:spPr>
          <a:xfrm>
            <a:off x="4431794" y="1061865"/>
            <a:ext cx="4064000" cy="3048000"/>
          </a:xfrm>
          <a:prstGeom prst="rect">
            <a:avLst/>
          </a:prstGeom>
        </p:spPr>
      </p:pic>
      <p:pic>
        <p:nvPicPr>
          <p:cNvPr id="5" name="Picture 4">
            <a:extLst>
              <a:ext uri="{FF2B5EF4-FFF2-40B4-BE49-F238E27FC236}">
                <a16:creationId xmlns:a16="http://schemas.microsoft.com/office/drawing/2014/main" id="{4422844A-56E4-0D46-B3B6-AEEE21757641}"/>
              </a:ext>
            </a:extLst>
          </p:cNvPr>
          <p:cNvPicPr>
            <a:picLocks noChangeAspect="1"/>
          </p:cNvPicPr>
          <p:nvPr/>
        </p:nvPicPr>
        <p:blipFill>
          <a:blip r:embed="rId3"/>
          <a:stretch>
            <a:fillRect/>
          </a:stretch>
        </p:blipFill>
        <p:spPr>
          <a:xfrm>
            <a:off x="508000" y="1061865"/>
            <a:ext cx="4064000" cy="3048000"/>
          </a:xfrm>
          <a:prstGeom prst="rect">
            <a:avLst/>
          </a:prstGeom>
        </p:spPr>
      </p:pic>
    </p:spTree>
    <p:extLst>
      <p:ext uri="{BB962C8B-B14F-4D97-AF65-F5344CB8AC3E}">
        <p14:creationId xmlns:p14="http://schemas.microsoft.com/office/powerpoint/2010/main" val="134610310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096D-1DD1-DB4A-BA7B-6AE040880B72}"/>
              </a:ext>
            </a:extLst>
          </p:cNvPr>
          <p:cNvSpPr>
            <a:spLocks noGrp="1"/>
          </p:cNvSpPr>
          <p:nvPr>
            <p:ph type="title"/>
          </p:nvPr>
        </p:nvSpPr>
        <p:spPr/>
        <p:txBody>
          <a:bodyPr>
            <a:normAutofit fontScale="90000"/>
          </a:bodyPr>
          <a:lstStyle/>
          <a:p>
            <a:r>
              <a:rPr lang="en-US" dirty="0"/>
              <a:t>Regularization</a:t>
            </a:r>
          </a:p>
        </p:txBody>
      </p:sp>
      <p:sp>
        <p:nvSpPr>
          <p:cNvPr id="6" name="Rectangle 5">
            <a:extLst>
              <a:ext uri="{FF2B5EF4-FFF2-40B4-BE49-F238E27FC236}">
                <a16:creationId xmlns:a16="http://schemas.microsoft.com/office/drawing/2014/main" id="{B3352C74-E08C-3C4D-98E5-FE1FD69CD558}"/>
              </a:ext>
            </a:extLst>
          </p:cNvPr>
          <p:cNvSpPr/>
          <p:nvPr/>
        </p:nvSpPr>
        <p:spPr>
          <a:xfrm>
            <a:off x="3469832" y="4219814"/>
            <a:ext cx="1923925" cy="307777"/>
          </a:xfrm>
          <a:prstGeom prst="rect">
            <a:avLst/>
          </a:prstGeom>
        </p:spPr>
        <p:txBody>
          <a:bodyPr wrap="none">
            <a:spAutoFit/>
          </a:bodyPr>
          <a:lstStyle/>
          <a:p>
            <a:r>
              <a:rPr lang="en-US" dirty="0"/>
              <a:t>Figure 9: alpha=1e^-4</a:t>
            </a:r>
          </a:p>
        </p:txBody>
      </p:sp>
      <p:pic>
        <p:nvPicPr>
          <p:cNvPr id="3" name="Picture 2">
            <a:extLst>
              <a:ext uri="{FF2B5EF4-FFF2-40B4-BE49-F238E27FC236}">
                <a16:creationId xmlns:a16="http://schemas.microsoft.com/office/drawing/2014/main" id="{5581EE56-66DE-CB4E-AFED-ADB9A8D66123}"/>
              </a:ext>
            </a:extLst>
          </p:cNvPr>
          <p:cNvPicPr>
            <a:picLocks noChangeAspect="1"/>
          </p:cNvPicPr>
          <p:nvPr/>
        </p:nvPicPr>
        <p:blipFill>
          <a:blip r:embed="rId2"/>
          <a:stretch>
            <a:fillRect/>
          </a:stretch>
        </p:blipFill>
        <p:spPr>
          <a:xfrm>
            <a:off x="508000" y="1061865"/>
            <a:ext cx="4064000" cy="3048000"/>
          </a:xfrm>
          <a:prstGeom prst="rect">
            <a:avLst/>
          </a:prstGeom>
        </p:spPr>
      </p:pic>
      <p:pic>
        <p:nvPicPr>
          <p:cNvPr id="7" name="Picture 6">
            <a:extLst>
              <a:ext uri="{FF2B5EF4-FFF2-40B4-BE49-F238E27FC236}">
                <a16:creationId xmlns:a16="http://schemas.microsoft.com/office/drawing/2014/main" id="{50BEE7E5-1D3C-E449-9F8F-F5D1AFFC206A}"/>
              </a:ext>
            </a:extLst>
          </p:cNvPr>
          <p:cNvPicPr>
            <a:picLocks noChangeAspect="1"/>
          </p:cNvPicPr>
          <p:nvPr/>
        </p:nvPicPr>
        <p:blipFill>
          <a:blip r:embed="rId3"/>
          <a:stretch>
            <a:fillRect/>
          </a:stretch>
        </p:blipFill>
        <p:spPr>
          <a:xfrm>
            <a:off x="4431794" y="1106004"/>
            <a:ext cx="4064000" cy="3048000"/>
          </a:xfrm>
          <a:prstGeom prst="rect">
            <a:avLst/>
          </a:prstGeom>
        </p:spPr>
      </p:pic>
    </p:spTree>
    <p:extLst>
      <p:ext uri="{BB962C8B-B14F-4D97-AF65-F5344CB8AC3E}">
        <p14:creationId xmlns:p14="http://schemas.microsoft.com/office/powerpoint/2010/main" val="8707152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97;p20"/>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t>2. Regularization</a:t>
            </a:r>
          </a:p>
        </p:txBody>
      </p:sp>
      <p:sp>
        <p:nvSpPr>
          <p:cNvPr id="132" name="Google Shape;98;p20"/>
          <p:cNvSpPr txBox="1">
            <a:spLocks noGrp="1"/>
          </p:cNvSpPr>
          <p:nvPr>
            <p:ph type="body" idx="1"/>
          </p:nvPr>
        </p:nvSpPr>
        <p:spPr>
          <a:xfrm>
            <a:off x="311699" y="1152475"/>
            <a:ext cx="8520602" cy="3416400"/>
          </a:xfrm>
          <a:prstGeom prst="rect">
            <a:avLst/>
          </a:prstGeom>
        </p:spPr>
        <p:txBody>
          <a:bodyPr/>
          <a:lstStyle>
            <a:lvl1pPr marL="0" indent="0">
              <a:spcBef>
                <a:spcPts val="1600"/>
              </a:spcBef>
              <a:buSzTx/>
              <a:buNone/>
            </a:lvl1pPr>
          </a:lstStyle>
          <a:p>
            <a:r>
              <a:t>Describe and Explain your findings:</a:t>
            </a:r>
          </a:p>
        </p:txBody>
      </p:sp>
      <p:sp>
        <p:nvSpPr>
          <p:cNvPr id="3" name="TextBox 2">
            <a:extLst>
              <a:ext uri="{FF2B5EF4-FFF2-40B4-BE49-F238E27FC236}">
                <a16:creationId xmlns:a16="http://schemas.microsoft.com/office/drawing/2014/main" id="{8A972914-DD36-4D4F-A7DD-122D0EDC8AE9}"/>
              </a:ext>
            </a:extLst>
          </p:cNvPr>
          <p:cNvSpPr txBox="1"/>
          <p:nvPr/>
        </p:nvSpPr>
        <p:spPr>
          <a:xfrm>
            <a:off x="872836" y="1981200"/>
            <a:ext cx="7162800"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dirty="0"/>
              <a:t>As Alpha decreases from 1 to 1e-4, the accuracy increases. The whole point is to to find the balance between underfitting and overfitting by finding out how much should we </a:t>
            </a:r>
            <a:r>
              <a:rPr lang="en-US" b="1" dirty="0"/>
              <a:t>constrain the weights</a:t>
            </a:r>
            <a:r>
              <a:rPr lang="en-US" dirty="0"/>
              <a:t>. </a:t>
            </a:r>
            <a:br>
              <a:rPr lang="en-US" dirty="0"/>
            </a:br>
            <a:br>
              <a:rPr lang="en-US" dirty="0"/>
            </a:br>
            <a:r>
              <a:rPr lang="en-US" dirty="0"/>
              <a:t>Increasing the Alpha should be done in response to overfitting because it smooths the accuracy result by encouraging smaller weights. However, increasing Alpha too much (in this case, Alpha = 1) will result in a very slow learning process for just 10 epochs because the weights are too small. </a:t>
            </a:r>
            <a:br>
              <a:rPr lang="en-US" dirty="0"/>
            </a:br>
            <a:br>
              <a:rPr lang="en-US" dirty="0"/>
            </a:br>
            <a:r>
              <a:rPr lang="en-US" dirty="0"/>
              <a:t>Decreasing the Alpha should be done in response to underfitting because it encourages larger weights. However, in many instances, decreases the alpha too much may give high variances. In this case, we decrease to an optimal amount as the accuracy results are still steadily/smoothly increasing. </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Google Shape;103;p21"/>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dirty="0"/>
              <a:t>3. Hyper-parameter Tuning</a:t>
            </a:r>
          </a:p>
        </p:txBody>
      </p:sp>
      <p:sp>
        <p:nvSpPr>
          <p:cNvPr id="135" name="Google Shape;104;p21"/>
          <p:cNvSpPr txBox="1">
            <a:spLocks noGrp="1"/>
          </p:cNvSpPr>
          <p:nvPr>
            <p:ph type="body" idx="1"/>
          </p:nvPr>
        </p:nvSpPr>
        <p:spPr>
          <a:xfrm>
            <a:off x="311699" y="1152475"/>
            <a:ext cx="8520602" cy="3416400"/>
          </a:xfrm>
          <a:prstGeom prst="rect">
            <a:avLst/>
          </a:prstGeom>
        </p:spPr>
        <p:txBody>
          <a:bodyPr>
            <a:normAutofit lnSpcReduction="10000"/>
          </a:bodyPr>
          <a:lstStyle/>
          <a:p>
            <a:pPr marL="0" indent="0">
              <a:buSzTx/>
              <a:buNone/>
            </a:pPr>
            <a:r>
              <a:rPr dirty="0"/>
              <a:t>You are now free to tune any hyper-parameters for better accuracy. Create a table below and put the configuration of your best model and accuracy into the table:</a:t>
            </a:r>
          </a:p>
          <a:p>
            <a:pPr marL="0" indent="0">
              <a:spcBef>
                <a:spcPts val="1600"/>
              </a:spcBef>
              <a:buSzTx/>
              <a:buNone/>
            </a:pPr>
            <a:endParaRPr dirty="0"/>
          </a:p>
          <a:p>
            <a:pPr marL="0" indent="0">
              <a:spcBef>
                <a:spcPts val="1600"/>
              </a:spcBef>
              <a:buSzTx/>
              <a:buNone/>
            </a:pPr>
            <a:endParaRPr dirty="0"/>
          </a:p>
          <a:p>
            <a:pPr marL="0" indent="0">
              <a:spcBef>
                <a:spcPts val="1600"/>
              </a:spcBef>
              <a:buSzTx/>
              <a:buNone/>
            </a:pPr>
            <a:r>
              <a:rPr lang="en-US" dirty="0"/>
              <a:t>E</a:t>
            </a:r>
            <a:r>
              <a:rPr dirty="0"/>
              <a:t>xplain why your choice works:</a:t>
            </a:r>
            <a:br>
              <a:rPr lang="en-US" dirty="0"/>
            </a:br>
            <a:r>
              <a:rPr lang="en-US" dirty="0"/>
              <a:t>Based on our isolated experimentations, I’ve noticed that 0.0001 yields the best accuracy and learning rate 1 yields the best accuracy. I’ve then added more epochs to increase the number of trained iterations from 10 to 12 to allow the weights more time to find their optimal value.</a:t>
            </a:r>
            <a:endParaRPr dirty="0"/>
          </a:p>
        </p:txBody>
      </p:sp>
      <p:graphicFrame>
        <p:nvGraphicFramePr>
          <p:cNvPr id="2" name="Table 2">
            <a:extLst>
              <a:ext uri="{FF2B5EF4-FFF2-40B4-BE49-F238E27FC236}">
                <a16:creationId xmlns:a16="http://schemas.microsoft.com/office/drawing/2014/main" id="{36629DAE-FEE5-A344-B442-C2AA8772D195}"/>
              </a:ext>
            </a:extLst>
          </p:cNvPr>
          <p:cNvGraphicFramePr>
            <a:graphicFrameLocks noGrp="1"/>
          </p:cNvGraphicFramePr>
          <p:nvPr>
            <p:extLst>
              <p:ext uri="{D42A27DB-BD31-4B8C-83A1-F6EECF244321}">
                <p14:modId xmlns:p14="http://schemas.microsoft.com/office/powerpoint/2010/main" val="694497746"/>
              </p:ext>
            </p:extLst>
          </p:nvPr>
        </p:nvGraphicFramePr>
        <p:xfrm>
          <a:off x="374072" y="1987550"/>
          <a:ext cx="7322126" cy="767080"/>
        </p:xfrm>
        <a:graphic>
          <a:graphicData uri="http://schemas.openxmlformats.org/drawingml/2006/table">
            <a:tbl>
              <a:tblPr firstRow="1" bandRow="1">
                <a:tableStyleId>{5940675A-B579-460E-94D1-54222C63F5DA}</a:tableStyleId>
              </a:tblPr>
              <a:tblGrid>
                <a:gridCol w="882589">
                  <a:extLst>
                    <a:ext uri="{9D8B030D-6E8A-4147-A177-3AD203B41FA5}">
                      <a16:colId xmlns:a16="http://schemas.microsoft.com/office/drawing/2014/main" val="80081343"/>
                    </a:ext>
                  </a:extLst>
                </a:gridCol>
                <a:gridCol w="882589">
                  <a:extLst>
                    <a:ext uri="{9D8B030D-6E8A-4147-A177-3AD203B41FA5}">
                      <a16:colId xmlns:a16="http://schemas.microsoft.com/office/drawing/2014/main" val="2606187602"/>
                    </a:ext>
                  </a:extLst>
                </a:gridCol>
                <a:gridCol w="882589">
                  <a:extLst>
                    <a:ext uri="{9D8B030D-6E8A-4147-A177-3AD203B41FA5}">
                      <a16:colId xmlns:a16="http://schemas.microsoft.com/office/drawing/2014/main" val="4047967849"/>
                    </a:ext>
                  </a:extLst>
                </a:gridCol>
                <a:gridCol w="628108">
                  <a:extLst>
                    <a:ext uri="{9D8B030D-6E8A-4147-A177-3AD203B41FA5}">
                      <a16:colId xmlns:a16="http://schemas.microsoft.com/office/drawing/2014/main" val="2566360425"/>
                    </a:ext>
                  </a:extLst>
                </a:gridCol>
                <a:gridCol w="1006360">
                  <a:extLst>
                    <a:ext uri="{9D8B030D-6E8A-4147-A177-3AD203B41FA5}">
                      <a16:colId xmlns:a16="http://schemas.microsoft.com/office/drawing/2014/main" val="466637800"/>
                    </a:ext>
                  </a:extLst>
                </a:gridCol>
                <a:gridCol w="1013297">
                  <a:extLst>
                    <a:ext uri="{9D8B030D-6E8A-4147-A177-3AD203B41FA5}">
                      <a16:colId xmlns:a16="http://schemas.microsoft.com/office/drawing/2014/main" val="1842772127"/>
                    </a:ext>
                  </a:extLst>
                </a:gridCol>
                <a:gridCol w="1013297">
                  <a:extLst>
                    <a:ext uri="{9D8B030D-6E8A-4147-A177-3AD203B41FA5}">
                      <a16:colId xmlns:a16="http://schemas.microsoft.com/office/drawing/2014/main" val="3790725154"/>
                    </a:ext>
                  </a:extLst>
                </a:gridCol>
                <a:gridCol w="1013297">
                  <a:extLst>
                    <a:ext uri="{9D8B030D-6E8A-4147-A177-3AD203B41FA5}">
                      <a16:colId xmlns:a16="http://schemas.microsoft.com/office/drawing/2014/main" val="120362387"/>
                    </a:ext>
                  </a:extLst>
                </a:gridCol>
              </a:tblGrid>
              <a:tr h="370840">
                <a:tc>
                  <a:txBody>
                    <a:bodyPr/>
                    <a:lstStyle/>
                    <a:p>
                      <a:r>
                        <a:rPr lang="en-US" dirty="0"/>
                        <a:t>Batch Size</a:t>
                      </a:r>
                    </a:p>
                  </a:txBody>
                  <a:tcPr/>
                </a:tc>
                <a:tc>
                  <a:txBody>
                    <a:bodyPr/>
                    <a:lstStyle/>
                    <a:p>
                      <a:r>
                        <a:rPr lang="en-US" dirty="0"/>
                        <a:t>Learning Rate</a:t>
                      </a:r>
                    </a:p>
                  </a:txBody>
                  <a:tcPr/>
                </a:tc>
                <a:tc>
                  <a:txBody>
                    <a:bodyPr/>
                    <a:lstStyle/>
                    <a:p>
                      <a:r>
                        <a:rPr lang="en-US" dirty="0"/>
                        <a:t>Regularization</a:t>
                      </a:r>
                    </a:p>
                  </a:txBody>
                  <a:tcPr/>
                </a:tc>
                <a:tc>
                  <a:txBody>
                    <a:bodyPr/>
                    <a:lstStyle/>
                    <a:p>
                      <a:r>
                        <a:rPr lang="en-US" dirty="0"/>
                        <a:t>Epochs</a:t>
                      </a:r>
                    </a:p>
                  </a:txBody>
                  <a:tcPr/>
                </a:tc>
                <a:tc>
                  <a:txBody>
                    <a:bodyPr/>
                    <a:lstStyle/>
                    <a:p>
                      <a:r>
                        <a:rPr lang="en-US" dirty="0"/>
                        <a:t>Momentum</a:t>
                      </a:r>
                    </a:p>
                  </a:txBody>
                  <a:tcPr/>
                </a:tc>
                <a:tc>
                  <a:txBody>
                    <a:bodyPr/>
                    <a:lstStyle/>
                    <a:p>
                      <a:r>
                        <a:rPr lang="en-US" b="1" dirty="0"/>
                        <a:t>TEST ACCURACY</a:t>
                      </a:r>
                    </a:p>
                  </a:txBody>
                  <a:tcPr/>
                </a:tc>
                <a:tc>
                  <a:txBody>
                    <a:bodyPr/>
                    <a:lstStyle/>
                    <a:p>
                      <a:r>
                        <a:rPr lang="en-US" b="1" dirty="0"/>
                        <a:t>VALIDATION ACCURACY</a:t>
                      </a:r>
                    </a:p>
                  </a:txBody>
                  <a:tcPr/>
                </a:tc>
                <a:tc>
                  <a:txBody>
                    <a:bodyPr/>
                    <a:lstStyle/>
                    <a:p>
                      <a:r>
                        <a:rPr lang="en-US" b="1" dirty="0"/>
                        <a:t>TRAIN ACCURACY</a:t>
                      </a:r>
                    </a:p>
                  </a:txBody>
                  <a:tcPr/>
                </a:tc>
                <a:extLst>
                  <a:ext uri="{0D108BD9-81ED-4DB2-BD59-A6C34878D82A}">
                    <a16:rowId xmlns:a16="http://schemas.microsoft.com/office/drawing/2014/main" val="784539250"/>
                  </a:ext>
                </a:extLst>
              </a:tr>
              <a:tr h="370840">
                <a:tc>
                  <a:txBody>
                    <a:bodyPr/>
                    <a:lstStyle/>
                    <a:p>
                      <a:r>
                        <a:rPr lang="en-US" dirty="0"/>
                        <a:t>64</a:t>
                      </a:r>
                    </a:p>
                  </a:txBody>
                  <a:tcPr/>
                </a:tc>
                <a:tc>
                  <a:txBody>
                    <a:bodyPr/>
                    <a:lstStyle/>
                    <a:p>
                      <a:r>
                        <a:rPr lang="en-US" dirty="0"/>
                        <a:t>1</a:t>
                      </a:r>
                    </a:p>
                  </a:txBody>
                  <a:tcPr/>
                </a:tc>
                <a:tc>
                  <a:txBody>
                    <a:bodyPr/>
                    <a:lstStyle/>
                    <a:p>
                      <a:r>
                        <a:rPr lang="en-US" dirty="0"/>
                        <a:t>0.0001</a:t>
                      </a:r>
                    </a:p>
                  </a:txBody>
                  <a:tcPr/>
                </a:tc>
                <a:tc>
                  <a:txBody>
                    <a:bodyPr/>
                    <a:lstStyle/>
                    <a:p>
                      <a:r>
                        <a:rPr lang="en-US" dirty="0"/>
                        <a:t>12</a:t>
                      </a:r>
                    </a:p>
                  </a:txBody>
                  <a:tcPr/>
                </a:tc>
                <a:tc>
                  <a:txBody>
                    <a:bodyPr/>
                    <a:lstStyle/>
                    <a:p>
                      <a:r>
                        <a:rPr lang="en-US" dirty="0"/>
                        <a:t>0.9</a:t>
                      </a:r>
                    </a:p>
                  </a:txBody>
                  <a:tcPr/>
                </a:tc>
                <a:tc>
                  <a:txBody>
                    <a:bodyPr/>
                    <a:lstStyle/>
                    <a:p>
                      <a:r>
                        <a:rPr lang="en-US" dirty="0"/>
                        <a:t>0.9721</a:t>
                      </a:r>
                    </a:p>
                  </a:txBody>
                  <a:tcPr/>
                </a:tc>
                <a:tc>
                  <a:txBody>
                    <a:bodyPr/>
                    <a:lstStyle/>
                    <a:p>
                      <a:r>
                        <a:rPr lang="en-US" dirty="0"/>
                        <a:t>0.9712</a:t>
                      </a:r>
                    </a:p>
                  </a:txBody>
                  <a:tcPr/>
                </a:tc>
                <a:tc>
                  <a:txBody>
                    <a:bodyPr/>
                    <a:lstStyle/>
                    <a:p>
                      <a:r>
                        <a:rPr lang="en-US" dirty="0"/>
                        <a:t>0.9802</a:t>
                      </a:r>
                    </a:p>
                  </a:txBody>
                  <a:tcPr/>
                </a:tc>
                <a:extLst>
                  <a:ext uri="{0D108BD9-81ED-4DB2-BD59-A6C34878D82A}">
                    <a16:rowId xmlns:a16="http://schemas.microsoft.com/office/drawing/2014/main" val="808550995"/>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6ABC-5697-0A4C-B93F-3713CC665AD6}"/>
              </a:ext>
            </a:extLst>
          </p:cNvPr>
          <p:cNvSpPr>
            <a:spLocks noGrp="1"/>
          </p:cNvSpPr>
          <p:nvPr>
            <p:ph type="title"/>
          </p:nvPr>
        </p:nvSpPr>
        <p:spPr/>
        <p:txBody>
          <a:bodyPr>
            <a:normAutofit fontScale="90000"/>
          </a:bodyPr>
          <a:lstStyle/>
          <a:p>
            <a:r>
              <a:rPr lang="en-US" dirty="0"/>
              <a:t>3. Hyper-parameter Tuning</a:t>
            </a:r>
          </a:p>
        </p:txBody>
      </p:sp>
      <p:pic>
        <p:nvPicPr>
          <p:cNvPr id="4" name="Picture 3">
            <a:extLst>
              <a:ext uri="{FF2B5EF4-FFF2-40B4-BE49-F238E27FC236}">
                <a16:creationId xmlns:a16="http://schemas.microsoft.com/office/drawing/2014/main" id="{7B355333-18CD-854A-8ECB-1F2B0D42BC0B}"/>
              </a:ext>
            </a:extLst>
          </p:cNvPr>
          <p:cNvPicPr>
            <a:picLocks noChangeAspect="1"/>
          </p:cNvPicPr>
          <p:nvPr/>
        </p:nvPicPr>
        <p:blipFill>
          <a:blip r:embed="rId2"/>
          <a:stretch>
            <a:fillRect/>
          </a:stretch>
        </p:blipFill>
        <p:spPr>
          <a:xfrm>
            <a:off x="254000" y="1158587"/>
            <a:ext cx="4064000" cy="3048000"/>
          </a:xfrm>
          <a:prstGeom prst="rect">
            <a:avLst/>
          </a:prstGeom>
        </p:spPr>
      </p:pic>
      <p:pic>
        <p:nvPicPr>
          <p:cNvPr id="5" name="Picture 4">
            <a:extLst>
              <a:ext uri="{FF2B5EF4-FFF2-40B4-BE49-F238E27FC236}">
                <a16:creationId xmlns:a16="http://schemas.microsoft.com/office/drawing/2014/main" id="{6170D1A2-8F6B-5443-AEDF-A331F84A4C8D}"/>
              </a:ext>
            </a:extLst>
          </p:cNvPr>
          <p:cNvPicPr>
            <a:picLocks noChangeAspect="1"/>
          </p:cNvPicPr>
          <p:nvPr/>
        </p:nvPicPr>
        <p:blipFill>
          <a:blip r:embed="rId3"/>
          <a:stretch>
            <a:fillRect/>
          </a:stretch>
        </p:blipFill>
        <p:spPr>
          <a:xfrm>
            <a:off x="4318000" y="1160319"/>
            <a:ext cx="4064000" cy="3048000"/>
          </a:xfrm>
          <a:prstGeom prst="rect">
            <a:avLst/>
          </a:prstGeom>
        </p:spPr>
      </p:pic>
      <p:sp>
        <p:nvSpPr>
          <p:cNvPr id="6" name="Rectangle 5">
            <a:extLst>
              <a:ext uri="{FF2B5EF4-FFF2-40B4-BE49-F238E27FC236}">
                <a16:creationId xmlns:a16="http://schemas.microsoft.com/office/drawing/2014/main" id="{60CB6C0A-3364-3740-A561-9F868F484398}"/>
              </a:ext>
            </a:extLst>
          </p:cNvPr>
          <p:cNvSpPr/>
          <p:nvPr/>
        </p:nvSpPr>
        <p:spPr>
          <a:xfrm>
            <a:off x="3469832" y="4219814"/>
            <a:ext cx="2023311" cy="307777"/>
          </a:xfrm>
          <a:prstGeom prst="rect">
            <a:avLst/>
          </a:prstGeom>
        </p:spPr>
        <p:txBody>
          <a:bodyPr wrap="none">
            <a:spAutoFit/>
          </a:bodyPr>
          <a:lstStyle/>
          <a:p>
            <a:r>
              <a:rPr lang="en-US" dirty="0"/>
              <a:t>Figure 10: alpha=1e^-4</a:t>
            </a:r>
          </a:p>
        </p:txBody>
      </p:sp>
    </p:spTree>
    <p:extLst>
      <p:ext uri="{BB962C8B-B14F-4D97-AF65-F5344CB8AC3E}">
        <p14:creationId xmlns:p14="http://schemas.microsoft.com/office/powerpoint/2010/main" val="14006265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Google Shape;60;p14"/>
          <p:cNvSpPr txBox="1"/>
          <p:nvPr/>
        </p:nvSpPr>
        <p:spPr>
          <a:xfrm>
            <a:off x="636449" y="1909349"/>
            <a:ext cx="7871102" cy="861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4800"/>
            </a:lvl1pPr>
          </a:lstStyle>
          <a:p>
            <a:r>
              <a:t>Two-Layer Neural Network</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Google Shape;65;p15"/>
          <p:cNvSpPr txBox="1">
            <a:spLocks noGrp="1"/>
          </p:cNvSpPr>
          <p:nvPr>
            <p:ph type="title"/>
          </p:nvPr>
        </p:nvSpPr>
        <p:spPr>
          <a:xfrm>
            <a:off x="311699" y="445025"/>
            <a:ext cx="8520602" cy="572701"/>
          </a:xfrm>
          <a:prstGeom prst="rect">
            <a:avLst/>
          </a:prstGeom>
        </p:spPr>
        <p:txBody>
          <a:bodyPr>
            <a:normAutofit fontScale="90000"/>
          </a:bodyPr>
          <a:lstStyle>
            <a:lvl1pPr marL="438911" indent="-390143" defTabSz="877823">
              <a:buClr>
                <a:srgbClr val="000000"/>
              </a:buClr>
              <a:buSzPts val="2600"/>
              <a:buAutoNum type="arabicPeriod"/>
              <a:defRPr sz="2688"/>
            </a:lvl1pPr>
          </a:lstStyle>
          <a:p>
            <a:r>
              <a:t>Learning Rates</a:t>
            </a:r>
          </a:p>
        </p:txBody>
      </p:sp>
      <p:sp>
        <p:nvSpPr>
          <p:cNvPr id="115" name="Google Shape;66;p15"/>
          <p:cNvSpPr txBox="1">
            <a:spLocks noGrp="1"/>
          </p:cNvSpPr>
          <p:nvPr>
            <p:ph type="body" idx="1"/>
          </p:nvPr>
        </p:nvSpPr>
        <p:spPr>
          <a:xfrm>
            <a:off x="311699" y="1152475"/>
            <a:ext cx="8520602" cy="3416400"/>
          </a:xfrm>
          <a:prstGeom prst="rect">
            <a:avLst/>
          </a:prstGeom>
        </p:spPr>
        <p:txBody>
          <a:bodyPr/>
          <a:lstStyle>
            <a:lvl1pPr marL="0" indent="0">
              <a:buSzTx/>
              <a:buNone/>
            </a:lvl1pPr>
          </a:lstStyle>
          <a:p>
            <a:r>
              <a:t>Tune the learning rate of the model with all other default hyper-parameters fixed. Fill in the table below:</a:t>
            </a:r>
          </a:p>
        </p:txBody>
      </p:sp>
      <p:graphicFrame>
        <p:nvGraphicFramePr>
          <p:cNvPr id="116" name="Google Shape;67;p15"/>
          <p:cNvGraphicFramePr/>
          <p:nvPr>
            <p:extLst>
              <p:ext uri="{D42A27DB-BD31-4B8C-83A1-F6EECF244321}">
                <p14:modId xmlns:p14="http://schemas.microsoft.com/office/powerpoint/2010/main" val="3320475458"/>
              </p:ext>
            </p:extLst>
          </p:nvPr>
        </p:nvGraphicFramePr>
        <p:xfrm>
          <a:off x="1216174" y="2367750"/>
          <a:ext cx="5170745" cy="1615350"/>
        </p:xfrm>
        <a:graphic>
          <a:graphicData uri="http://schemas.openxmlformats.org/drawingml/2006/table">
            <a:tbl>
              <a:tblPr>
                <a:tableStyleId>{4C3C2611-4C71-4FC5-86AE-919BDF0F9419}</a:tableStyleId>
              </a:tblPr>
              <a:tblGrid>
                <a:gridCol w="1034149">
                  <a:extLst>
                    <a:ext uri="{9D8B030D-6E8A-4147-A177-3AD203B41FA5}">
                      <a16:colId xmlns:a16="http://schemas.microsoft.com/office/drawing/2014/main" val="20000"/>
                    </a:ext>
                  </a:extLst>
                </a:gridCol>
                <a:gridCol w="1034149">
                  <a:extLst>
                    <a:ext uri="{9D8B030D-6E8A-4147-A177-3AD203B41FA5}">
                      <a16:colId xmlns:a16="http://schemas.microsoft.com/office/drawing/2014/main" val="20001"/>
                    </a:ext>
                  </a:extLst>
                </a:gridCol>
                <a:gridCol w="1034149">
                  <a:extLst>
                    <a:ext uri="{9D8B030D-6E8A-4147-A177-3AD203B41FA5}">
                      <a16:colId xmlns:a16="http://schemas.microsoft.com/office/drawing/2014/main" val="20002"/>
                    </a:ext>
                  </a:extLst>
                </a:gridCol>
                <a:gridCol w="1034149">
                  <a:extLst>
                    <a:ext uri="{9D8B030D-6E8A-4147-A177-3AD203B41FA5}">
                      <a16:colId xmlns:a16="http://schemas.microsoft.com/office/drawing/2014/main" val="20003"/>
                    </a:ext>
                  </a:extLst>
                </a:gridCol>
                <a:gridCol w="1034149">
                  <a:extLst>
                    <a:ext uri="{9D8B030D-6E8A-4147-A177-3AD203B41FA5}">
                      <a16:colId xmlns:a16="http://schemas.microsoft.com/office/drawing/2014/main" val="20004"/>
                    </a:ext>
                  </a:extLst>
                </a:gridCol>
              </a:tblGrid>
              <a:tr h="381000">
                <a:tc>
                  <a:txBody>
                    <a:bodyPr/>
                    <a:lstStyle/>
                    <a:p>
                      <a:pPr algn="l">
                        <a:defRPr sz="1400"/>
                      </a:pPr>
                      <a:endParaRPr/>
                    </a:p>
                  </a:txBody>
                  <a:tcPr marL="91425" marR="91425" marT="91425" marB="91425" horzOverflow="overflow"/>
                </a:tc>
                <a:tc>
                  <a:txBody>
                    <a:bodyPr/>
                    <a:lstStyle/>
                    <a:p>
                      <a:pPr algn="l">
                        <a:defRPr sz="1800"/>
                      </a:pPr>
                      <a:r>
                        <a:rPr sz="1400"/>
                        <a:t>lr=1</a:t>
                      </a:r>
                    </a:p>
                  </a:txBody>
                  <a:tcPr marL="91425" marR="91425" marT="91425" marB="91425" horzOverflow="overflow"/>
                </a:tc>
                <a:tc>
                  <a:txBody>
                    <a:bodyPr/>
                    <a:lstStyle/>
                    <a:p>
                      <a:pPr algn="l">
                        <a:defRPr sz="1800"/>
                      </a:pPr>
                      <a:r>
                        <a:rPr sz="1400" dirty="0" err="1"/>
                        <a:t>lr</a:t>
                      </a:r>
                      <a:r>
                        <a:rPr sz="1400" dirty="0"/>
                        <a:t>=1e-1</a:t>
                      </a:r>
                    </a:p>
                  </a:txBody>
                  <a:tcPr marL="91425" marR="91425" marT="91425" marB="91425" horzOverflow="overflow"/>
                </a:tc>
                <a:tc>
                  <a:txBody>
                    <a:bodyPr/>
                    <a:lstStyle/>
                    <a:p>
                      <a:pPr algn="l">
                        <a:defRPr sz="1800"/>
                      </a:pPr>
                      <a:r>
                        <a:rPr sz="1400" dirty="0" err="1"/>
                        <a:t>lr</a:t>
                      </a:r>
                      <a:r>
                        <a:rPr sz="1400" dirty="0"/>
                        <a:t>=</a:t>
                      </a:r>
                      <a:r>
                        <a:rPr lang="en-US" sz="1400" dirty="0"/>
                        <a:t>5</a:t>
                      </a:r>
                      <a:r>
                        <a:rPr sz="1400" dirty="0"/>
                        <a:t>e-2</a:t>
                      </a:r>
                    </a:p>
                  </a:txBody>
                  <a:tcPr marL="91425" marR="91425" marT="91425" marB="91425" horzOverflow="overflow"/>
                </a:tc>
                <a:tc>
                  <a:txBody>
                    <a:bodyPr/>
                    <a:lstStyle/>
                    <a:p>
                      <a:pPr algn="l">
                        <a:defRPr sz="1800"/>
                      </a:pPr>
                      <a:r>
                        <a:rPr sz="1400" dirty="0" err="1"/>
                        <a:t>lr</a:t>
                      </a:r>
                      <a:r>
                        <a:rPr sz="1400" dirty="0"/>
                        <a:t>=</a:t>
                      </a:r>
                      <a:r>
                        <a:rPr lang="en-US" sz="1400" dirty="0"/>
                        <a:t>1</a:t>
                      </a:r>
                      <a:r>
                        <a:rPr sz="1400" dirty="0"/>
                        <a:t>e-2</a:t>
                      </a:r>
                    </a:p>
                  </a:txBody>
                  <a:tcPr marL="91425" marR="91425" marT="91425" marB="91425" horzOverflow="overflow"/>
                </a:tc>
                <a:extLst>
                  <a:ext uri="{0D108BD9-81ED-4DB2-BD59-A6C34878D82A}">
                    <a16:rowId xmlns:a16="http://schemas.microsoft.com/office/drawing/2014/main" val="10000"/>
                  </a:ext>
                </a:extLst>
              </a:tr>
              <a:tr h="381000">
                <a:tc>
                  <a:txBody>
                    <a:bodyPr/>
                    <a:lstStyle/>
                    <a:p>
                      <a:pPr algn="l">
                        <a:defRPr sz="1800"/>
                      </a:pPr>
                      <a:r>
                        <a:rPr sz="1400"/>
                        <a:t>Training Accuracy</a:t>
                      </a:r>
                    </a:p>
                  </a:txBody>
                  <a:tcPr marL="91425" marR="91425" marT="91425" marB="91425" horzOverflow="overflow"/>
                </a:tc>
                <a:tc>
                  <a:txBody>
                    <a:bodyPr/>
                    <a:lstStyle/>
                    <a:p>
                      <a:pPr algn="l">
                        <a:defRPr sz="1400"/>
                      </a:pPr>
                      <a:r>
                        <a:rPr lang="en-US" dirty="0"/>
                        <a:t>0.9453</a:t>
                      </a:r>
                      <a:endParaRPr dirty="0"/>
                    </a:p>
                  </a:txBody>
                  <a:tcPr marL="91425" marR="91425" marT="91425" marB="91425" horzOverflow="overflow"/>
                </a:tc>
                <a:tc>
                  <a:txBody>
                    <a:bodyPr/>
                    <a:lstStyle/>
                    <a:p>
                      <a:pPr algn="l">
                        <a:defRPr sz="1400"/>
                      </a:pPr>
                      <a:r>
                        <a:rPr lang="en-US" dirty="0"/>
                        <a:t>0.9251</a:t>
                      </a:r>
                      <a:endParaRPr dirty="0"/>
                    </a:p>
                  </a:txBody>
                  <a:tcPr marL="91425" marR="91425" marT="91425" marB="91425" horzOverflow="overflow"/>
                </a:tc>
                <a:tc>
                  <a:txBody>
                    <a:bodyPr/>
                    <a:lstStyle/>
                    <a:p>
                      <a:pPr algn="l">
                        <a:defRPr sz="1400"/>
                      </a:pPr>
                      <a:r>
                        <a:rPr lang="en-US" dirty="0"/>
                        <a:t>0.9145</a:t>
                      </a:r>
                      <a:endParaRPr dirty="0"/>
                    </a:p>
                  </a:txBody>
                  <a:tcPr marL="91425" marR="91425" marT="91425" marB="91425" horzOverflow="overflow"/>
                </a:tc>
                <a:tc>
                  <a:txBody>
                    <a:bodyPr/>
                    <a:lstStyle/>
                    <a:p>
                      <a:pPr algn="l">
                        <a:defRPr sz="1400"/>
                      </a:pPr>
                      <a:r>
                        <a:rPr lang="en-US" dirty="0"/>
                        <a:t>0.762</a:t>
                      </a:r>
                      <a:endParaRPr dirty="0"/>
                    </a:p>
                  </a:txBody>
                  <a:tcPr marL="91425" marR="91425" marT="91425" marB="91425" horzOverflow="overflow"/>
                </a:tc>
                <a:extLst>
                  <a:ext uri="{0D108BD9-81ED-4DB2-BD59-A6C34878D82A}">
                    <a16:rowId xmlns:a16="http://schemas.microsoft.com/office/drawing/2014/main" val="10001"/>
                  </a:ext>
                </a:extLst>
              </a:tr>
              <a:tr h="381000">
                <a:tc>
                  <a:txBody>
                    <a:bodyPr/>
                    <a:lstStyle/>
                    <a:p>
                      <a:pPr algn="l">
                        <a:defRPr sz="1800"/>
                      </a:pPr>
                      <a:r>
                        <a:rPr sz="1400"/>
                        <a:t>Test Accuracy</a:t>
                      </a:r>
                    </a:p>
                  </a:txBody>
                  <a:tcPr marL="91425" marR="91425" marT="91425" marB="91425" horzOverflow="overflow"/>
                </a:tc>
                <a:tc>
                  <a:txBody>
                    <a:bodyPr/>
                    <a:lstStyle/>
                    <a:p>
                      <a:pPr algn="l">
                        <a:defRPr sz="1400"/>
                      </a:pPr>
                      <a:r>
                        <a:rPr lang="en-US" dirty="0"/>
                        <a:t>0.9504</a:t>
                      </a:r>
                      <a:endParaRPr dirty="0"/>
                    </a:p>
                  </a:txBody>
                  <a:tcPr marL="91425" marR="91425" marT="91425" marB="91425" horzOverflow="overflow"/>
                </a:tc>
                <a:tc>
                  <a:txBody>
                    <a:bodyPr/>
                    <a:lstStyle/>
                    <a:p>
                      <a:pPr algn="l">
                        <a:defRPr sz="1400"/>
                      </a:pPr>
                      <a:r>
                        <a:rPr lang="en-US" dirty="0"/>
                        <a:t> 0.9255</a:t>
                      </a:r>
                      <a:endParaRPr dirty="0"/>
                    </a:p>
                  </a:txBody>
                  <a:tcPr marL="91425" marR="91425" marT="91425" marB="91425" horzOverflow="overflow"/>
                </a:tc>
                <a:tc>
                  <a:txBody>
                    <a:bodyPr/>
                    <a:lstStyle/>
                    <a:p>
                      <a:pPr algn="l">
                        <a:defRPr sz="1400"/>
                      </a:pPr>
                      <a:r>
                        <a:rPr lang="en-US" dirty="0"/>
                        <a:t> 0.9142</a:t>
                      </a:r>
                      <a:endParaRPr dirty="0"/>
                    </a:p>
                  </a:txBody>
                  <a:tcPr marL="91425" marR="91425" marT="91425" marB="91425" horzOverflow="overflow"/>
                </a:tc>
                <a:tc>
                  <a:txBody>
                    <a:bodyPr/>
                    <a:lstStyle/>
                    <a:p>
                      <a:pPr algn="l">
                        <a:defRPr sz="1400"/>
                      </a:pPr>
                      <a:r>
                        <a:rPr lang="en-US" dirty="0"/>
                        <a:t>0.7579</a:t>
                      </a:r>
                      <a:endParaRPr dirty="0"/>
                    </a:p>
                  </a:txBody>
                  <a:tcPr marL="91425" marR="91425" marT="91425" marB="91425"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Google Shape;72;p16"/>
          <p:cNvSpPr txBox="1">
            <a:spLocks noGrp="1"/>
          </p:cNvSpPr>
          <p:nvPr>
            <p:ph type="title"/>
          </p:nvPr>
        </p:nvSpPr>
        <p:spPr>
          <a:xfrm>
            <a:off x="311699" y="445025"/>
            <a:ext cx="8520602" cy="572701"/>
          </a:xfrm>
          <a:prstGeom prst="rect">
            <a:avLst/>
          </a:prstGeom>
        </p:spPr>
        <p:txBody>
          <a:bodyPr>
            <a:normAutofit fontScale="90000"/>
          </a:bodyPr>
          <a:lstStyle>
            <a:lvl1pPr marL="438911" indent="-390143" defTabSz="877823">
              <a:buClr>
                <a:srgbClr val="000000"/>
              </a:buClr>
              <a:buSzPts val="2600"/>
              <a:buAutoNum type="arabicPeriod"/>
              <a:defRPr sz="2688"/>
            </a:lvl1pPr>
          </a:lstStyle>
          <a:p>
            <a:r>
              <a:t>Learning Curve</a:t>
            </a:r>
          </a:p>
        </p:txBody>
      </p:sp>
      <p:sp>
        <p:nvSpPr>
          <p:cNvPr id="119" name="Google Shape;73;p16"/>
          <p:cNvSpPr txBox="1">
            <a:spLocks noGrp="1"/>
          </p:cNvSpPr>
          <p:nvPr>
            <p:ph type="body" idx="1"/>
          </p:nvPr>
        </p:nvSpPr>
        <p:spPr>
          <a:xfrm>
            <a:off x="311699" y="1152475"/>
            <a:ext cx="8520602" cy="3416400"/>
          </a:xfrm>
          <a:prstGeom prst="rect">
            <a:avLst/>
          </a:prstGeom>
        </p:spPr>
        <p:txBody>
          <a:bodyPr/>
          <a:lstStyle>
            <a:lvl1pPr marL="0" indent="0">
              <a:buSzTx/>
              <a:buNone/>
            </a:lvl1pPr>
          </a:lstStyle>
          <a:p>
            <a:r>
              <a:rPr dirty="0"/>
              <a:t>Plot the learning curves</a:t>
            </a:r>
            <a:r>
              <a:rPr lang="en-US" dirty="0"/>
              <a:t> using the learning rates from the previous slide</a:t>
            </a:r>
            <a:r>
              <a:rPr dirty="0"/>
              <a:t> and put </a:t>
            </a:r>
            <a:r>
              <a:rPr lang="en-US" dirty="0"/>
              <a:t>them</a:t>
            </a:r>
            <a:r>
              <a:rPr dirty="0"/>
              <a:t> below</a:t>
            </a:r>
            <a:r>
              <a:rPr lang="en-US" dirty="0"/>
              <a:t> (you may add additional slides if needed).</a:t>
            </a:r>
            <a:endParaRPr dirty="0"/>
          </a:p>
        </p:txBody>
      </p:sp>
      <p:sp>
        <p:nvSpPr>
          <p:cNvPr id="4" name="TextBox 3">
            <a:extLst>
              <a:ext uri="{FF2B5EF4-FFF2-40B4-BE49-F238E27FC236}">
                <a16:creationId xmlns:a16="http://schemas.microsoft.com/office/drawing/2014/main" id="{06DFBCA8-F14C-474A-A0AF-9EA7CF928AA5}"/>
              </a:ext>
            </a:extLst>
          </p:cNvPr>
          <p:cNvSpPr txBox="1"/>
          <p:nvPr/>
        </p:nvSpPr>
        <p:spPr>
          <a:xfrm>
            <a:off x="2362200" y="4461153"/>
            <a:ext cx="372687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Arial"/>
              </a:rPr>
              <a:t>Figure 1: learning rate= 1</a:t>
            </a:r>
          </a:p>
        </p:txBody>
      </p:sp>
      <p:pic>
        <p:nvPicPr>
          <p:cNvPr id="6" name="Picture 5">
            <a:extLst>
              <a:ext uri="{FF2B5EF4-FFF2-40B4-BE49-F238E27FC236}">
                <a16:creationId xmlns:a16="http://schemas.microsoft.com/office/drawing/2014/main" id="{63EE7769-A341-C347-8A91-BA1147B25B3E}"/>
              </a:ext>
            </a:extLst>
          </p:cNvPr>
          <p:cNvPicPr>
            <a:picLocks noChangeAspect="1"/>
          </p:cNvPicPr>
          <p:nvPr/>
        </p:nvPicPr>
        <p:blipFill>
          <a:blip r:embed="rId2"/>
          <a:stretch>
            <a:fillRect/>
          </a:stretch>
        </p:blipFill>
        <p:spPr>
          <a:xfrm>
            <a:off x="4451928" y="1903258"/>
            <a:ext cx="3410527" cy="2557895"/>
          </a:xfrm>
          <a:prstGeom prst="rect">
            <a:avLst/>
          </a:prstGeom>
        </p:spPr>
      </p:pic>
      <p:pic>
        <p:nvPicPr>
          <p:cNvPr id="7" name="Picture 6">
            <a:extLst>
              <a:ext uri="{FF2B5EF4-FFF2-40B4-BE49-F238E27FC236}">
                <a16:creationId xmlns:a16="http://schemas.microsoft.com/office/drawing/2014/main" id="{F573A601-C9B5-704A-8A1C-5C9508D20BB0}"/>
              </a:ext>
            </a:extLst>
          </p:cNvPr>
          <p:cNvPicPr>
            <a:picLocks noChangeAspect="1"/>
          </p:cNvPicPr>
          <p:nvPr/>
        </p:nvPicPr>
        <p:blipFill>
          <a:blip r:embed="rId3"/>
          <a:stretch>
            <a:fillRect/>
          </a:stretch>
        </p:blipFill>
        <p:spPr>
          <a:xfrm>
            <a:off x="588817" y="1903257"/>
            <a:ext cx="3410528" cy="2557896"/>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A29F-FBE2-784D-B770-E9D34B38CFEB}"/>
              </a:ext>
            </a:extLst>
          </p:cNvPr>
          <p:cNvSpPr>
            <a:spLocks noGrp="1"/>
          </p:cNvSpPr>
          <p:nvPr>
            <p:ph type="title"/>
          </p:nvPr>
        </p:nvSpPr>
        <p:spPr/>
        <p:txBody>
          <a:bodyPr>
            <a:normAutofit fontScale="90000"/>
          </a:bodyPr>
          <a:lstStyle/>
          <a:p>
            <a:r>
              <a:rPr lang="en-US" dirty="0"/>
              <a:t>Learning Curve</a:t>
            </a:r>
          </a:p>
        </p:txBody>
      </p:sp>
      <p:sp>
        <p:nvSpPr>
          <p:cNvPr id="7" name="TextBox 6">
            <a:extLst>
              <a:ext uri="{FF2B5EF4-FFF2-40B4-BE49-F238E27FC236}">
                <a16:creationId xmlns:a16="http://schemas.microsoft.com/office/drawing/2014/main" id="{90E0592F-E803-5947-B192-01DDDD1AB153}"/>
              </a:ext>
            </a:extLst>
          </p:cNvPr>
          <p:cNvSpPr txBox="1"/>
          <p:nvPr/>
        </p:nvSpPr>
        <p:spPr>
          <a:xfrm>
            <a:off x="2999510" y="4483031"/>
            <a:ext cx="372687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Figure 2: </a:t>
            </a:r>
            <a:r>
              <a:rPr lang="en-US" dirty="0" err="1"/>
              <a:t>lr</a:t>
            </a:r>
            <a:r>
              <a:rPr lang="en-US" dirty="0"/>
              <a:t>=1e-1</a:t>
            </a: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12" name="Picture 11">
            <a:extLst>
              <a:ext uri="{FF2B5EF4-FFF2-40B4-BE49-F238E27FC236}">
                <a16:creationId xmlns:a16="http://schemas.microsoft.com/office/drawing/2014/main" id="{02C395B0-E703-1940-98EF-AF85E680D748}"/>
              </a:ext>
            </a:extLst>
          </p:cNvPr>
          <p:cNvPicPr>
            <a:picLocks noChangeAspect="1"/>
          </p:cNvPicPr>
          <p:nvPr/>
        </p:nvPicPr>
        <p:blipFill>
          <a:blip r:embed="rId2"/>
          <a:stretch>
            <a:fillRect/>
          </a:stretch>
        </p:blipFill>
        <p:spPr>
          <a:xfrm>
            <a:off x="4768301" y="1017726"/>
            <a:ext cx="4064000" cy="3048000"/>
          </a:xfrm>
          <a:prstGeom prst="rect">
            <a:avLst/>
          </a:prstGeom>
        </p:spPr>
      </p:pic>
      <p:pic>
        <p:nvPicPr>
          <p:cNvPr id="13" name="Picture 12">
            <a:extLst>
              <a:ext uri="{FF2B5EF4-FFF2-40B4-BE49-F238E27FC236}">
                <a16:creationId xmlns:a16="http://schemas.microsoft.com/office/drawing/2014/main" id="{76E18AF2-B4B3-9C43-97FB-4092505278AC}"/>
              </a:ext>
            </a:extLst>
          </p:cNvPr>
          <p:cNvPicPr>
            <a:picLocks noChangeAspect="1"/>
          </p:cNvPicPr>
          <p:nvPr/>
        </p:nvPicPr>
        <p:blipFill>
          <a:blip r:embed="rId3"/>
          <a:stretch>
            <a:fillRect/>
          </a:stretch>
        </p:blipFill>
        <p:spPr>
          <a:xfrm>
            <a:off x="508000" y="1047750"/>
            <a:ext cx="4064000" cy="3048000"/>
          </a:xfrm>
          <a:prstGeom prst="rect">
            <a:avLst/>
          </a:prstGeom>
        </p:spPr>
      </p:pic>
    </p:spTree>
    <p:extLst>
      <p:ext uri="{BB962C8B-B14F-4D97-AF65-F5344CB8AC3E}">
        <p14:creationId xmlns:p14="http://schemas.microsoft.com/office/powerpoint/2010/main" val="237078541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A29F-FBE2-784D-B770-E9D34B38CFEB}"/>
              </a:ext>
            </a:extLst>
          </p:cNvPr>
          <p:cNvSpPr>
            <a:spLocks noGrp="1"/>
          </p:cNvSpPr>
          <p:nvPr>
            <p:ph type="title"/>
          </p:nvPr>
        </p:nvSpPr>
        <p:spPr/>
        <p:txBody>
          <a:bodyPr>
            <a:normAutofit fontScale="90000"/>
          </a:bodyPr>
          <a:lstStyle/>
          <a:p>
            <a:r>
              <a:rPr lang="en-US" dirty="0"/>
              <a:t>Learning Curve</a:t>
            </a:r>
          </a:p>
        </p:txBody>
      </p:sp>
      <p:sp>
        <p:nvSpPr>
          <p:cNvPr id="7" name="TextBox 6">
            <a:extLst>
              <a:ext uri="{FF2B5EF4-FFF2-40B4-BE49-F238E27FC236}">
                <a16:creationId xmlns:a16="http://schemas.microsoft.com/office/drawing/2014/main" id="{90E0592F-E803-5947-B192-01DDDD1AB153}"/>
              </a:ext>
            </a:extLst>
          </p:cNvPr>
          <p:cNvSpPr txBox="1"/>
          <p:nvPr/>
        </p:nvSpPr>
        <p:spPr>
          <a:xfrm>
            <a:off x="2999510" y="4483031"/>
            <a:ext cx="372687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Figure 3: </a:t>
            </a:r>
            <a:r>
              <a:rPr lang="en-US" dirty="0" err="1"/>
              <a:t>lr</a:t>
            </a:r>
            <a:r>
              <a:rPr lang="en-US" dirty="0"/>
              <a:t>=5e-2</a:t>
            </a: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10" name="Picture 9">
            <a:extLst>
              <a:ext uri="{FF2B5EF4-FFF2-40B4-BE49-F238E27FC236}">
                <a16:creationId xmlns:a16="http://schemas.microsoft.com/office/drawing/2014/main" id="{DE37F5F9-A5FA-A34B-BEC1-A6857944DAA0}"/>
              </a:ext>
            </a:extLst>
          </p:cNvPr>
          <p:cNvPicPr>
            <a:picLocks noChangeAspect="1"/>
          </p:cNvPicPr>
          <p:nvPr/>
        </p:nvPicPr>
        <p:blipFill>
          <a:blip r:embed="rId2"/>
          <a:stretch>
            <a:fillRect/>
          </a:stretch>
        </p:blipFill>
        <p:spPr>
          <a:xfrm>
            <a:off x="4692073" y="1013749"/>
            <a:ext cx="4064000" cy="3048000"/>
          </a:xfrm>
          <a:prstGeom prst="rect">
            <a:avLst/>
          </a:prstGeom>
        </p:spPr>
      </p:pic>
      <p:pic>
        <p:nvPicPr>
          <p:cNvPr id="11" name="Picture 10">
            <a:extLst>
              <a:ext uri="{FF2B5EF4-FFF2-40B4-BE49-F238E27FC236}">
                <a16:creationId xmlns:a16="http://schemas.microsoft.com/office/drawing/2014/main" id="{55EE732B-A121-3342-93D8-F542E84AA623}"/>
              </a:ext>
            </a:extLst>
          </p:cNvPr>
          <p:cNvPicPr>
            <a:picLocks noChangeAspect="1"/>
          </p:cNvPicPr>
          <p:nvPr/>
        </p:nvPicPr>
        <p:blipFill>
          <a:blip r:embed="rId3"/>
          <a:stretch>
            <a:fillRect/>
          </a:stretch>
        </p:blipFill>
        <p:spPr>
          <a:xfrm>
            <a:off x="387927" y="1013749"/>
            <a:ext cx="4064000" cy="3048000"/>
          </a:xfrm>
          <a:prstGeom prst="rect">
            <a:avLst/>
          </a:prstGeom>
        </p:spPr>
      </p:pic>
    </p:spTree>
    <p:extLst>
      <p:ext uri="{BB962C8B-B14F-4D97-AF65-F5344CB8AC3E}">
        <p14:creationId xmlns:p14="http://schemas.microsoft.com/office/powerpoint/2010/main" val="13820611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A29F-FBE2-784D-B770-E9D34B38CFEB}"/>
              </a:ext>
            </a:extLst>
          </p:cNvPr>
          <p:cNvSpPr>
            <a:spLocks noGrp="1"/>
          </p:cNvSpPr>
          <p:nvPr>
            <p:ph type="title"/>
          </p:nvPr>
        </p:nvSpPr>
        <p:spPr/>
        <p:txBody>
          <a:bodyPr>
            <a:normAutofit fontScale="90000"/>
          </a:bodyPr>
          <a:lstStyle/>
          <a:p>
            <a:r>
              <a:rPr lang="en-US" dirty="0"/>
              <a:t>Learning Curve</a:t>
            </a:r>
          </a:p>
        </p:txBody>
      </p:sp>
      <p:sp>
        <p:nvSpPr>
          <p:cNvPr id="7" name="TextBox 6">
            <a:extLst>
              <a:ext uri="{FF2B5EF4-FFF2-40B4-BE49-F238E27FC236}">
                <a16:creationId xmlns:a16="http://schemas.microsoft.com/office/drawing/2014/main" id="{90E0592F-E803-5947-B192-01DDDD1AB153}"/>
              </a:ext>
            </a:extLst>
          </p:cNvPr>
          <p:cNvSpPr txBox="1"/>
          <p:nvPr/>
        </p:nvSpPr>
        <p:spPr>
          <a:xfrm>
            <a:off x="2999510" y="4483031"/>
            <a:ext cx="372687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defRPr sz="1800"/>
            </a:pPr>
            <a:r>
              <a:rPr kumimoji="0" lang="en-US" sz="1400" b="0" i="0" u="none" strike="noStrike" cap="none" spc="0" normalizeH="0" baseline="0" dirty="0">
                <a:ln>
                  <a:noFill/>
                </a:ln>
                <a:solidFill>
                  <a:srgbClr val="000000"/>
                </a:solidFill>
                <a:effectLst/>
                <a:uFillTx/>
                <a:latin typeface="+mj-lt"/>
                <a:ea typeface="+mj-ea"/>
                <a:cs typeface="+mj-cs"/>
                <a:sym typeface="Arial"/>
              </a:rPr>
              <a:t>Figure 4: </a:t>
            </a:r>
            <a:r>
              <a:rPr lang="en-US" dirty="0" err="1"/>
              <a:t>lr</a:t>
            </a:r>
            <a:r>
              <a:rPr lang="en-US" dirty="0"/>
              <a:t>=1e-2</a:t>
            </a: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10" name="Picture 9">
            <a:extLst>
              <a:ext uri="{FF2B5EF4-FFF2-40B4-BE49-F238E27FC236}">
                <a16:creationId xmlns:a16="http://schemas.microsoft.com/office/drawing/2014/main" id="{4F9CA4BB-15C2-2849-89EE-83A5BE571958}"/>
              </a:ext>
            </a:extLst>
          </p:cNvPr>
          <p:cNvPicPr>
            <a:picLocks noChangeAspect="1"/>
          </p:cNvPicPr>
          <p:nvPr/>
        </p:nvPicPr>
        <p:blipFill>
          <a:blip r:embed="rId2"/>
          <a:stretch>
            <a:fillRect/>
          </a:stretch>
        </p:blipFill>
        <p:spPr>
          <a:xfrm>
            <a:off x="4440381" y="1137805"/>
            <a:ext cx="4064000" cy="3048000"/>
          </a:xfrm>
          <a:prstGeom prst="rect">
            <a:avLst/>
          </a:prstGeom>
        </p:spPr>
      </p:pic>
      <p:pic>
        <p:nvPicPr>
          <p:cNvPr id="11" name="Picture 10">
            <a:extLst>
              <a:ext uri="{FF2B5EF4-FFF2-40B4-BE49-F238E27FC236}">
                <a16:creationId xmlns:a16="http://schemas.microsoft.com/office/drawing/2014/main" id="{DF914E84-E14F-424D-93DD-0C6CD5F6C6E1}"/>
              </a:ext>
            </a:extLst>
          </p:cNvPr>
          <p:cNvPicPr>
            <a:picLocks noChangeAspect="1"/>
          </p:cNvPicPr>
          <p:nvPr/>
        </p:nvPicPr>
        <p:blipFill>
          <a:blip r:embed="rId3"/>
          <a:stretch>
            <a:fillRect/>
          </a:stretch>
        </p:blipFill>
        <p:spPr>
          <a:xfrm>
            <a:off x="508000" y="1137805"/>
            <a:ext cx="4064000" cy="3048000"/>
          </a:xfrm>
          <a:prstGeom prst="rect">
            <a:avLst/>
          </a:prstGeom>
        </p:spPr>
      </p:pic>
    </p:spTree>
    <p:extLst>
      <p:ext uri="{BB962C8B-B14F-4D97-AF65-F5344CB8AC3E}">
        <p14:creationId xmlns:p14="http://schemas.microsoft.com/office/powerpoint/2010/main" val="41637773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78;p17"/>
          <p:cNvSpPr txBox="1">
            <a:spLocks noGrp="1"/>
          </p:cNvSpPr>
          <p:nvPr>
            <p:ph type="title"/>
          </p:nvPr>
        </p:nvSpPr>
        <p:spPr>
          <a:xfrm>
            <a:off x="311699" y="445025"/>
            <a:ext cx="8520602" cy="572701"/>
          </a:xfrm>
          <a:prstGeom prst="rect">
            <a:avLst/>
          </a:prstGeom>
        </p:spPr>
        <p:txBody>
          <a:bodyPr>
            <a:normAutofit fontScale="90000"/>
          </a:bodyPr>
          <a:lstStyle>
            <a:lvl1pPr marL="438911" indent="-390143" defTabSz="877823">
              <a:buClr>
                <a:srgbClr val="000000"/>
              </a:buClr>
              <a:buSzPts val="2600"/>
              <a:buAutoNum type="arabicPeriod"/>
              <a:defRPr sz="2688"/>
            </a:lvl1pPr>
          </a:lstStyle>
          <a:p>
            <a:r>
              <a:t>Learning Rates</a:t>
            </a:r>
          </a:p>
        </p:txBody>
      </p:sp>
      <p:sp>
        <p:nvSpPr>
          <p:cNvPr id="122" name="Google Shape;79;p17"/>
          <p:cNvSpPr txBox="1">
            <a:spLocks noGrp="1"/>
          </p:cNvSpPr>
          <p:nvPr>
            <p:ph type="body" idx="1"/>
          </p:nvPr>
        </p:nvSpPr>
        <p:spPr>
          <a:xfrm>
            <a:off x="311699" y="1152475"/>
            <a:ext cx="8520602" cy="3416400"/>
          </a:xfrm>
          <a:prstGeom prst="rect">
            <a:avLst/>
          </a:prstGeom>
        </p:spPr>
        <p:txBody>
          <a:bodyPr/>
          <a:lstStyle>
            <a:lvl1pPr marL="0" indent="0">
              <a:spcBef>
                <a:spcPts val="1600"/>
              </a:spcBef>
              <a:buSzTx/>
              <a:buNone/>
            </a:lvl1pPr>
          </a:lstStyle>
          <a:p>
            <a:r>
              <a:rPr lang="en-US" dirty="0"/>
              <a:t>As the Learning rate decreases from 1 to e^-2, the test accuracy and train accuracy also decreases. This means that for our default epoch of 10, the learning rate should be at least 1 (to achieve optimal test results), lower learning rates would require more epochs as it updates the weights slower. Also, the loss for each epoch decreases at a slower rate while remaining high (0.75 – 1), which is another indicator that the learning rate is too low for 10 epochs.</a:t>
            </a:r>
            <a:br>
              <a:rPr lang="en-US" dirty="0"/>
            </a:b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Google Shape;84;p18"/>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dirty="0"/>
              <a:t>2. Regularization</a:t>
            </a:r>
          </a:p>
        </p:txBody>
      </p:sp>
      <p:sp>
        <p:nvSpPr>
          <p:cNvPr id="125" name="Google Shape;85;p18"/>
          <p:cNvSpPr txBox="1">
            <a:spLocks noGrp="1"/>
          </p:cNvSpPr>
          <p:nvPr>
            <p:ph type="body" idx="1"/>
          </p:nvPr>
        </p:nvSpPr>
        <p:spPr>
          <a:xfrm>
            <a:off x="311699" y="1152475"/>
            <a:ext cx="8520602" cy="867187"/>
          </a:xfrm>
          <a:prstGeom prst="rect">
            <a:avLst/>
          </a:prstGeom>
        </p:spPr>
        <p:txBody>
          <a:bodyPr/>
          <a:lstStyle>
            <a:lvl1pPr marL="0" indent="0">
              <a:spcBef>
                <a:spcPts val="1600"/>
              </a:spcBef>
              <a:buSzTx/>
              <a:buNone/>
            </a:lvl1pPr>
          </a:lstStyle>
          <a:p>
            <a:r>
              <a:rPr dirty="0"/>
              <a:t>Tune the regularization coefficient of the model with all other default hyper-parameters fixed. Fill in the table below:</a:t>
            </a:r>
          </a:p>
        </p:txBody>
      </p:sp>
      <p:graphicFrame>
        <p:nvGraphicFramePr>
          <p:cNvPr id="126" name="Google Shape;86;p18"/>
          <p:cNvGraphicFramePr/>
          <p:nvPr>
            <p:extLst>
              <p:ext uri="{D42A27DB-BD31-4B8C-83A1-F6EECF244321}">
                <p14:modId xmlns:p14="http://schemas.microsoft.com/office/powerpoint/2010/main" val="559688193"/>
              </p:ext>
            </p:extLst>
          </p:nvPr>
        </p:nvGraphicFramePr>
        <p:xfrm>
          <a:off x="428599" y="2019662"/>
          <a:ext cx="7856840" cy="2753340"/>
        </p:xfrm>
        <a:graphic>
          <a:graphicData uri="http://schemas.openxmlformats.org/drawingml/2006/table">
            <a:tbl>
              <a:tblPr>
                <a:tableStyleId>{4C3C2611-4C71-4FC5-86AE-919BDF0F9419}</a:tableStyleId>
              </a:tblPr>
              <a:tblGrid>
                <a:gridCol w="1571375">
                  <a:extLst>
                    <a:ext uri="{9D8B030D-6E8A-4147-A177-3AD203B41FA5}">
                      <a16:colId xmlns:a16="http://schemas.microsoft.com/office/drawing/2014/main" val="20000"/>
                    </a:ext>
                  </a:extLst>
                </a:gridCol>
                <a:gridCol w="1257093">
                  <a:extLst>
                    <a:ext uri="{9D8B030D-6E8A-4147-A177-3AD203B41FA5}">
                      <a16:colId xmlns:a16="http://schemas.microsoft.com/office/drawing/2014/main" val="20001"/>
                    </a:ext>
                  </a:extLst>
                </a:gridCol>
                <a:gridCol w="1257093">
                  <a:extLst>
                    <a:ext uri="{9D8B030D-6E8A-4147-A177-3AD203B41FA5}">
                      <a16:colId xmlns:a16="http://schemas.microsoft.com/office/drawing/2014/main" val="3812410909"/>
                    </a:ext>
                  </a:extLst>
                </a:gridCol>
                <a:gridCol w="1257093">
                  <a:extLst>
                    <a:ext uri="{9D8B030D-6E8A-4147-A177-3AD203B41FA5}">
                      <a16:colId xmlns:a16="http://schemas.microsoft.com/office/drawing/2014/main" val="20002"/>
                    </a:ext>
                  </a:extLst>
                </a:gridCol>
                <a:gridCol w="1257093">
                  <a:extLst>
                    <a:ext uri="{9D8B030D-6E8A-4147-A177-3AD203B41FA5}">
                      <a16:colId xmlns:a16="http://schemas.microsoft.com/office/drawing/2014/main" val="20003"/>
                    </a:ext>
                  </a:extLst>
                </a:gridCol>
                <a:gridCol w="1257093">
                  <a:extLst>
                    <a:ext uri="{9D8B030D-6E8A-4147-A177-3AD203B41FA5}">
                      <a16:colId xmlns:a16="http://schemas.microsoft.com/office/drawing/2014/main" val="20004"/>
                    </a:ext>
                  </a:extLst>
                </a:gridCol>
              </a:tblGrid>
              <a:tr h="521114">
                <a:tc>
                  <a:txBody>
                    <a:bodyPr/>
                    <a:lstStyle/>
                    <a:p>
                      <a:pPr algn="l">
                        <a:defRPr sz="1400"/>
                      </a:pPr>
                      <a:endParaRPr dirty="0"/>
                    </a:p>
                  </a:txBody>
                  <a:tcPr marL="91425" marR="91425" marT="91425" marB="91425" horzOverflow="overflow"/>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1400"/>
                        <a:t>alpha=1</a:t>
                      </a:r>
                    </a:p>
                    <a:p>
                      <a:pPr algn="l">
                        <a:defRPr sz="1800"/>
                      </a:pPr>
                      <a:endParaRPr sz="1400" dirty="0"/>
                    </a:p>
                  </a:txBody>
                  <a:tcPr marL="91425" marR="91425" marT="91425" marB="91425" horzOverflow="overflow"/>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1400" dirty="0"/>
                        <a:t>alpha=1e-1</a:t>
                      </a:r>
                    </a:p>
                    <a:p>
                      <a:pPr algn="l">
                        <a:defRPr sz="1800"/>
                      </a:pPr>
                      <a:endParaRPr sz="1400" dirty="0"/>
                    </a:p>
                  </a:txBody>
                  <a:tcPr marL="91425" marR="91425" marT="91425" marB="91425" horzOverflow="overflow"/>
                </a:tc>
                <a:tc>
                  <a:txBody>
                    <a:bodyPr/>
                    <a:lstStyle/>
                    <a:p>
                      <a:pPr algn="l">
                        <a:defRPr sz="1800"/>
                      </a:pPr>
                      <a:r>
                        <a:rPr sz="1400" dirty="0"/>
                        <a:t>alpha=1e-2</a:t>
                      </a:r>
                    </a:p>
                  </a:txBody>
                  <a:tcPr marL="91425" marR="91425" marT="91425" marB="91425" horzOverflow="overflow"/>
                </a:tc>
                <a:tc>
                  <a:txBody>
                    <a:bodyPr/>
                    <a:lstStyle/>
                    <a:p>
                      <a:pPr algn="l">
                        <a:defRPr sz="1800"/>
                      </a:pPr>
                      <a:r>
                        <a:rPr sz="1400"/>
                        <a:t>alpha=1e-3</a:t>
                      </a:r>
                    </a:p>
                  </a:txBody>
                  <a:tcPr marL="91425" marR="91425" marT="91425" marB="91425" horzOverflow="overflow"/>
                </a:tc>
                <a:tc>
                  <a:txBody>
                    <a:bodyPr/>
                    <a:lstStyle/>
                    <a:p>
                      <a:pPr algn="l">
                        <a:defRPr sz="1800"/>
                      </a:pPr>
                      <a:r>
                        <a:rPr sz="1400" dirty="0"/>
                        <a:t>alpha=1e-4</a:t>
                      </a:r>
                    </a:p>
                  </a:txBody>
                  <a:tcPr marL="91425" marR="91425" marT="91425" marB="91425" horzOverflow="overflow"/>
                </a:tc>
                <a:extLst>
                  <a:ext uri="{0D108BD9-81ED-4DB2-BD59-A6C34878D82A}">
                    <a16:rowId xmlns:a16="http://schemas.microsoft.com/office/drawing/2014/main" val="10000"/>
                  </a:ext>
                </a:extLst>
              </a:tr>
              <a:tr h="714590">
                <a:tc>
                  <a:txBody>
                    <a:bodyPr/>
                    <a:lstStyle/>
                    <a:p>
                      <a:pPr algn="l">
                        <a:defRPr sz="1800"/>
                      </a:pPr>
                      <a:r>
                        <a:rPr sz="1400"/>
                        <a:t>Training Accuracy</a:t>
                      </a:r>
                    </a:p>
                  </a:txBody>
                  <a:tcPr marL="91425" marR="91425" marT="91425" marB="91425" horzOverflow="overflow"/>
                </a:tc>
                <a:tc>
                  <a:txBody>
                    <a:bodyPr/>
                    <a:lstStyle/>
                    <a:p>
                      <a:pPr algn="l">
                        <a:defRPr sz="1400"/>
                      </a:pPr>
                      <a:r>
                        <a:rPr lang="en-US" dirty="0"/>
                        <a:t>0.1039</a:t>
                      </a:r>
                      <a:endParaRPr dirty="0"/>
                    </a:p>
                  </a:txBody>
                  <a:tcPr marL="91425" marR="91425" marT="91425" marB="91425" horzOverflow="overflow"/>
                </a:tc>
                <a:tc>
                  <a:txBody>
                    <a:bodyPr/>
                    <a:lstStyle/>
                    <a:p>
                      <a:pPr algn="l">
                        <a:defRPr sz="1400"/>
                      </a:pPr>
                      <a:r>
                        <a:rPr lang="en-US" dirty="0"/>
                        <a:t>0.3340</a:t>
                      </a:r>
                      <a:endParaRPr dirty="0"/>
                    </a:p>
                  </a:txBody>
                  <a:tcPr marL="91425" marR="91425" marT="91425" marB="91425" horzOverflow="overflow"/>
                </a:tc>
                <a:tc>
                  <a:txBody>
                    <a:bodyPr/>
                    <a:lstStyle/>
                    <a:p>
                      <a:pPr algn="l">
                        <a:defRPr sz="1400"/>
                      </a:pPr>
                      <a:r>
                        <a:rPr lang="en-US" dirty="0"/>
                        <a:t>0.8845</a:t>
                      </a:r>
                      <a:endParaRPr dirty="0"/>
                    </a:p>
                  </a:txBody>
                  <a:tcPr marL="91425" marR="91425" marT="91425" marB="91425" horzOverflow="overflow"/>
                </a:tc>
                <a:tc>
                  <a:txBody>
                    <a:bodyPr/>
                    <a:lstStyle/>
                    <a:p>
                      <a:pPr algn="l">
                        <a:defRPr sz="1400"/>
                      </a:pPr>
                      <a:r>
                        <a:rPr lang="en-US" dirty="0"/>
                        <a:t>0.9213</a:t>
                      </a:r>
                      <a:endParaRPr dirty="0"/>
                    </a:p>
                  </a:txBody>
                  <a:tcPr marL="91425" marR="91425" marT="91425" marB="91425" horzOverflow="overflow"/>
                </a:tc>
                <a:tc>
                  <a:txBody>
                    <a:bodyPr/>
                    <a:lstStyle/>
                    <a:p>
                      <a:pPr algn="l">
                        <a:defRPr sz="1400"/>
                      </a:pPr>
                      <a:r>
                        <a:rPr lang="en-US" dirty="0"/>
                        <a:t>0.9314</a:t>
                      </a:r>
                      <a:endParaRPr dirty="0"/>
                    </a:p>
                  </a:txBody>
                  <a:tcPr marL="91425" marR="91425" marT="91425" marB="91425" horzOverflow="overflow"/>
                </a:tc>
                <a:extLst>
                  <a:ext uri="{0D108BD9-81ED-4DB2-BD59-A6C34878D82A}">
                    <a16:rowId xmlns:a16="http://schemas.microsoft.com/office/drawing/2014/main" val="10001"/>
                  </a:ext>
                </a:extLst>
              </a:tr>
              <a:tr h="714590">
                <a:tc>
                  <a:txBody>
                    <a:bodyPr/>
                    <a:lstStyle/>
                    <a:p>
                      <a:pPr algn="l">
                        <a:defRPr sz="1800"/>
                      </a:pPr>
                      <a:r>
                        <a:rPr sz="1400"/>
                        <a:t>Validation Accuracy</a:t>
                      </a:r>
                    </a:p>
                  </a:txBody>
                  <a:tcPr marL="91425" marR="91425" marT="91425" marB="91425" horzOverflow="overflow"/>
                </a:tc>
                <a:tc>
                  <a:txBody>
                    <a:bodyPr/>
                    <a:lstStyle/>
                    <a:p>
                      <a:pPr algn="l">
                        <a:defRPr sz="1400"/>
                      </a:pPr>
                      <a:r>
                        <a:rPr lang="en-US" dirty="0"/>
                        <a:t>0.979</a:t>
                      </a:r>
                      <a:endParaRPr dirty="0"/>
                    </a:p>
                  </a:txBody>
                  <a:tcPr marL="91425" marR="91425" marT="91425" marB="91425" horzOverflow="overflow"/>
                </a:tc>
                <a:tc>
                  <a:txBody>
                    <a:bodyPr/>
                    <a:lstStyle/>
                    <a:p>
                      <a:pPr algn="l">
                        <a:defRPr sz="1400"/>
                      </a:pPr>
                      <a:r>
                        <a:rPr lang="en-US" dirty="0"/>
                        <a:t>0.3663</a:t>
                      </a:r>
                      <a:endParaRPr dirty="0"/>
                    </a:p>
                  </a:txBody>
                  <a:tcPr marL="91425" marR="91425" marT="91425" marB="91425" horzOverflow="overflow"/>
                </a:tc>
                <a:tc>
                  <a:txBody>
                    <a:bodyPr/>
                    <a:lstStyle/>
                    <a:p>
                      <a:pPr algn="l">
                        <a:defRPr sz="1400"/>
                      </a:pPr>
                      <a:r>
                        <a:rPr lang="en-US" dirty="0"/>
                        <a:t>0.8955</a:t>
                      </a:r>
                      <a:endParaRPr dirty="0"/>
                    </a:p>
                  </a:txBody>
                  <a:tcPr marL="91425" marR="91425" marT="91425" marB="91425" horzOverflow="overflow"/>
                </a:tc>
                <a:tc>
                  <a:txBody>
                    <a:bodyPr/>
                    <a:lstStyle/>
                    <a:p>
                      <a:pPr algn="l">
                        <a:defRPr sz="1400"/>
                      </a:pPr>
                      <a:r>
                        <a:rPr lang="en-US" dirty="0"/>
                        <a:t>0.9282</a:t>
                      </a:r>
                      <a:endParaRPr dirty="0"/>
                    </a:p>
                  </a:txBody>
                  <a:tcPr marL="91425" marR="91425" marT="91425" marB="91425" horzOverflow="overflow"/>
                </a:tc>
                <a:tc>
                  <a:txBody>
                    <a:bodyPr/>
                    <a:lstStyle/>
                    <a:p>
                      <a:pPr algn="l">
                        <a:defRPr sz="1400"/>
                      </a:pPr>
                      <a:r>
                        <a:rPr lang="en-US" dirty="0"/>
                        <a:t>0.9321</a:t>
                      </a:r>
                      <a:endParaRPr dirty="0"/>
                    </a:p>
                  </a:txBody>
                  <a:tcPr marL="91425" marR="91425" marT="91425" marB="91425" horzOverflow="overflow"/>
                </a:tc>
                <a:extLst>
                  <a:ext uri="{0D108BD9-81ED-4DB2-BD59-A6C34878D82A}">
                    <a16:rowId xmlns:a16="http://schemas.microsoft.com/office/drawing/2014/main" val="10002"/>
                  </a:ext>
                </a:extLst>
              </a:tr>
              <a:tr h="714590">
                <a:tc>
                  <a:txBody>
                    <a:bodyPr/>
                    <a:lstStyle/>
                    <a:p>
                      <a:pPr algn="l">
                        <a:defRPr sz="1800"/>
                      </a:pPr>
                      <a:r>
                        <a:rPr sz="1400"/>
                        <a:t>Test Accuracy</a:t>
                      </a:r>
                    </a:p>
                  </a:txBody>
                  <a:tcPr marL="91425" marR="91425" marT="91425" marB="91425" horzOverflow="overflow"/>
                </a:tc>
                <a:tc>
                  <a:txBody>
                    <a:bodyPr/>
                    <a:lstStyle/>
                    <a:p>
                      <a:pPr algn="l">
                        <a:defRPr sz="1400"/>
                      </a:pPr>
                      <a:r>
                        <a:rPr lang="en-US" dirty="0"/>
                        <a:t>0.1029</a:t>
                      </a:r>
                      <a:endParaRPr dirty="0"/>
                    </a:p>
                  </a:txBody>
                  <a:tcPr marL="91425" marR="91425" marT="91425" marB="91425" horzOverflow="overflow"/>
                </a:tc>
                <a:tc>
                  <a:txBody>
                    <a:bodyPr/>
                    <a:lstStyle/>
                    <a:p>
                      <a:pPr algn="l">
                        <a:defRPr sz="1400"/>
                      </a:pPr>
                      <a:r>
                        <a:rPr lang="en-US" dirty="0"/>
                        <a:t>0.3674</a:t>
                      </a:r>
                      <a:endParaRPr dirty="0"/>
                    </a:p>
                  </a:txBody>
                  <a:tcPr marL="91425" marR="91425" marT="91425" marB="91425" horzOverflow="overflow"/>
                </a:tc>
                <a:tc>
                  <a:txBody>
                    <a:bodyPr/>
                    <a:lstStyle/>
                    <a:p>
                      <a:pPr algn="l">
                        <a:defRPr sz="1400"/>
                      </a:pPr>
                      <a:r>
                        <a:rPr lang="en-US" dirty="0"/>
                        <a:t>0.8934</a:t>
                      </a:r>
                      <a:endParaRPr dirty="0"/>
                    </a:p>
                  </a:txBody>
                  <a:tcPr marL="91425" marR="91425" marT="91425" marB="91425" horzOverflow="overflow"/>
                </a:tc>
                <a:tc>
                  <a:txBody>
                    <a:bodyPr/>
                    <a:lstStyle/>
                    <a:p>
                      <a:pPr algn="l">
                        <a:defRPr sz="1400"/>
                      </a:pPr>
                      <a:r>
                        <a:rPr lang="en-US" dirty="0"/>
                        <a:t>0.9257</a:t>
                      </a:r>
                      <a:endParaRPr dirty="0"/>
                    </a:p>
                  </a:txBody>
                  <a:tcPr marL="91425" marR="91425" marT="91425" marB="91425" horzOverflow="overflow"/>
                </a:tc>
                <a:tc>
                  <a:txBody>
                    <a:bodyPr/>
                    <a:lstStyle/>
                    <a:p>
                      <a:pPr algn="l">
                        <a:defRPr sz="1400"/>
                      </a:pPr>
                      <a:r>
                        <a:rPr lang="en-US" dirty="0"/>
                        <a:t>0.9323</a:t>
                      </a:r>
                      <a:endParaRPr dirty="0"/>
                    </a:p>
                  </a:txBody>
                  <a:tcPr marL="91425" marR="91425" marT="91425" marB="91425"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825</TotalTime>
  <Words>636</Words>
  <Application>Microsoft Macintosh PowerPoint</Application>
  <PresentationFormat>On-screen Show (16:9)</PresentationFormat>
  <Paragraphs>93</Paragraphs>
  <Slides>17</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Arial</vt:lpstr>
      <vt:lpstr>Simple Light</vt:lpstr>
      <vt:lpstr>Assignment 1 Writeup</vt:lpstr>
      <vt:lpstr>PowerPoint Presentation</vt:lpstr>
      <vt:lpstr>Learning Rates</vt:lpstr>
      <vt:lpstr>Learning Curve</vt:lpstr>
      <vt:lpstr>Learning Curve</vt:lpstr>
      <vt:lpstr>Learning Curve</vt:lpstr>
      <vt:lpstr>Learning Curve</vt:lpstr>
      <vt:lpstr>Learning Rates</vt:lpstr>
      <vt:lpstr>2. Regularization</vt:lpstr>
      <vt:lpstr>2. Regularization</vt:lpstr>
      <vt:lpstr>Regularization</vt:lpstr>
      <vt:lpstr>Regularization</vt:lpstr>
      <vt:lpstr>Regularization</vt:lpstr>
      <vt:lpstr>Regularization</vt:lpstr>
      <vt:lpstr>2. Regularization</vt:lpstr>
      <vt:lpstr>3. Hyper-parameter Tuning</vt:lpstr>
      <vt:lpstr>3. Hyper-parameter Tuning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 Writeup</dc:title>
  <cp:lastModifiedBy>Willie Zeng</cp:lastModifiedBy>
  <cp:revision>23</cp:revision>
  <dcterms:modified xsi:type="dcterms:W3CDTF">2021-06-08T18:10:37Z</dcterms:modified>
</cp:coreProperties>
</file>